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handoutMasterIdLst>
    <p:handoutMasterId r:id="rId8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28" r:id="rId15"/>
    <p:sldId id="329" r:id="rId16"/>
    <p:sldId id="330" r:id="rId17"/>
    <p:sldId id="331" r:id="rId18"/>
    <p:sldId id="269" r:id="rId19"/>
    <p:sldId id="270" r:id="rId20"/>
    <p:sldId id="271" r:id="rId21"/>
    <p:sldId id="272" r:id="rId22"/>
    <p:sldId id="273" r:id="rId23"/>
    <p:sldId id="274" r:id="rId24"/>
    <p:sldId id="275" r:id="rId25"/>
    <p:sldId id="276" r:id="rId26"/>
    <p:sldId id="277" r:id="rId27"/>
    <p:sldId id="278" r:id="rId28"/>
    <p:sldId id="332" r:id="rId29"/>
    <p:sldId id="333" r:id="rId30"/>
    <p:sldId id="279" r:id="rId31"/>
    <p:sldId id="280" r:id="rId32"/>
    <p:sldId id="334" r:id="rId33"/>
    <p:sldId id="335" r:id="rId34"/>
    <p:sldId id="282" r:id="rId35"/>
    <p:sldId id="283" r:id="rId36"/>
    <p:sldId id="284" r:id="rId37"/>
    <p:sldId id="336" r:id="rId38"/>
    <p:sldId id="285" r:id="rId39"/>
    <p:sldId id="337" r:id="rId40"/>
    <p:sldId id="338" r:id="rId41"/>
    <p:sldId id="339" r:id="rId42"/>
    <p:sldId id="340" r:id="rId43"/>
    <p:sldId id="341" r:id="rId44"/>
    <p:sldId id="342" r:id="rId45"/>
    <p:sldId id="288" r:id="rId46"/>
    <p:sldId id="289" r:id="rId47"/>
    <p:sldId id="290"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44" r:id="rId76"/>
    <p:sldId id="319" r:id="rId77"/>
    <p:sldId id="320" r:id="rId78"/>
    <p:sldId id="321" r:id="rId79"/>
    <p:sldId id="322" r:id="rId80"/>
    <p:sldId id="323" r:id="rId81"/>
    <p:sldId id="343" r:id="rId82"/>
    <p:sldId id="325" r:id="rId83"/>
    <p:sldId id="326" r:id="rId84"/>
    <p:sldId id="327"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60946" autoAdjust="0"/>
  </p:normalViewPr>
  <p:slideViewPr>
    <p:cSldViewPr>
      <p:cViewPr varScale="1">
        <p:scale>
          <a:sx n="73" d="100"/>
          <a:sy n="73" d="100"/>
        </p:scale>
        <p:origin x="-2724" y="-90"/>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p:scale>
        <a:sx n="128" d="100"/>
        <a:sy n="128" d="100"/>
      </p:scale>
      <p:origin x="0" y="62088"/>
    </p:cViewPr>
  </p:sorterViewPr>
  <p:notesViewPr>
    <p:cSldViewPr>
      <p:cViewPr varScale="1">
        <p:scale>
          <a:sx n="92" d="100"/>
          <a:sy n="92" d="100"/>
        </p:scale>
        <p:origin x="-373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16/03/2015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16/03/2015</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 xmlns:p14="http://schemas.microsoft.com/office/powerpoint/2010/main"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your</a:t>
            </a:r>
            <a:r>
              <a:rPr lang="en-US" baseline="0" dirty="0" smtClean="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 xmlns:p14="http://schemas.microsoft.com/office/powerpoint/2010/main" val="57237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 xmlns:p14="http://schemas.microsoft.com/office/powerpoint/2010/main" val="2339947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1000s</a:t>
            </a:r>
            <a:r>
              <a:rPr lang="en-US" baseline="0" dirty="0" smtClean="0"/>
              <a:t> of extensions, everyone supports different things, don’t know what anyone does</a:t>
            </a:r>
            <a:endParaRPr lang="en-US" dirty="0" smtClean="0"/>
          </a:p>
          <a:p>
            <a:endParaRPr lang="en-US" dirty="0" smtClean="0"/>
          </a:p>
          <a:p>
            <a:r>
              <a:rPr lang="en-US" dirty="0" smtClean="0"/>
              <a:t>Not everyone will support the 80%, but most will</a:t>
            </a:r>
          </a:p>
          <a:p>
            <a:r>
              <a:rPr lang="en-US" dirty="0" smtClean="0"/>
              <a:t>“What most systems support” (and thus what you should probably support too) encourages base interoperability</a:t>
            </a:r>
          </a:p>
          <a:p>
            <a:r>
              <a:rPr lang="en-US" dirty="0" smtClean="0"/>
              <a:t>Human readable fallback</a:t>
            </a:r>
          </a:p>
          <a:p>
            <a:endParaRPr lang="en-US" dirty="0" smtClean="0"/>
          </a:p>
          <a:p>
            <a:endParaRPr lang="en-US" dirty="0" smtClean="0"/>
          </a:p>
          <a:p>
            <a:r>
              <a:rPr lang="en-US" dirty="0" smtClean="0"/>
              <a:t>Profile – what elements are supported, registries available</a:t>
            </a:r>
          </a:p>
          <a:p>
            <a:r>
              <a:rPr lang="en-US" dirty="0" smtClean="0"/>
              <a:t>Conformance – REST</a:t>
            </a:r>
            <a:r>
              <a:rPr lang="en-US" baseline="0" dirty="0" smtClean="0"/>
              <a:t> operations, documents, messages, services</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 xmlns:p14="http://schemas.microsoft.com/office/powerpoint/2010/main" val="86215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try very hard to *not* invent</a:t>
            </a:r>
            <a:r>
              <a:rPr lang="en-US" baseline="0" dirty="0" smtClean="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 xmlns:p14="http://schemas.microsoft.com/office/powerpoint/2010/main" val="1602313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 xmlns:p14="http://schemas.microsoft.com/office/powerpoint/2010/main" val="1089533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 a bigger</a:t>
            </a:r>
            <a:r>
              <a:rPr lang="en-US" baseline="0" dirty="0" smtClean="0"/>
              <a:t> deal before HL7 decided to open up all IP</a:t>
            </a:r>
          </a:p>
          <a:p>
            <a:endParaRPr lang="en-US" baseline="0" dirty="0" smtClean="0"/>
          </a:p>
          <a:p>
            <a:r>
              <a:rPr lang="en-US" baseline="0" dirty="0" smtClean="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 xmlns:p14="http://schemas.microsoft.com/office/powerpoint/2010/main" val="3217069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smtClean="0"/>
              <a:t>Light or heavy</a:t>
            </a:r>
            <a:r>
              <a:rPr lang="en-US" baseline="0" dirty="0" smtClean="0"/>
              <a:t> c</a:t>
            </a:r>
            <a:r>
              <a:rPr lang="en-US" dirty="0" smtClean="0"/>
              <a:t>lients</a:t>
            </a:r>
          </a:p>
          <a:p>
            <a:pPr marL="171450" lvl="0" indent="-171450">
              <a:buFont typeface="Arial" panose="020B0604020202020204" pitchFamily="34" charset="0"/>
              <a:buChar char="•"/>
            </a:pPr>
            <a:r>
              <a:rPr lang="en-US" dirty="0" smtClean="0"/>
              <a:t>Central server or peer-to-peer</a:t>
            </a:r>
            <a:r>
              <a:rPr lang="en-US" baseline="0" dirty="0" smtClean="0"/>
              <a:t> sharing</a:t>
            </a:r>
          </a:p>
          <a:p>
            <a:pPr marL="171450" lvl="0" indent="-171450">
              <a:buFont typeface="Arial" panose="020B0604020202020204" pitchFamily="34" charset="0"/>
              <a:buChar char="•"/>
            </a:pPr>
            <a:r>
              <a:rPr lang="en-US" baseline="0" dirty="0" smtClean="0"/>
              <a:t>Push or pull</a:t>
            </a:r>
          </a:p>
          <a:p>
            <a:pPr marL="171450" lvl="0" indent="-171450">
              <a:buFont typeface="Arial" panose="020B0604020202020204" pitchFamily="34" charset="0"/>
              <a:buChar char="•"/>
            </a:pPr>
            <a:r>
              <a:rPr lang="en-US" dirty="0" smtClean="0"/>
              <a:t>Query</a:t>
            </a:r>
            <a:r>
              <a:rPr lang="en-US" baseline="0" dirty="0" smtClean="0"/>
              <a:t> or publish/subscribe</a:t>
            </a:r>
          </a:p>
          <a:p>
            <a:pPr marL="171450" lvl="0" indent="-171450">
              <a:buFont typeface="Arial" panose="020B0604020202020204" pitchFamily="34" charset="0"/>
              <a:buChar char="•"/>
            </a:pPr>
            <a:r>
              <a:rPr lang="en-US" baseline="0" dirty="0" smtClean="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smtClean="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 xmlns:p14="http://schemas.microsoft.com/office/powerpoint/2010/main" val="3290258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 xmlns:p14="http://schemas.microsoft.com/office/powerpoint/2010/main" val="60004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 xmlns:p14="http://schemas.microsoft.com/office/powerpoint/2010/main" val="3279809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smtClean="0"/>
              <a:t>Resources are building blocks, but useful in their own right</a:t>
            </a:r>
          </a:p>
          <a:p>
            <a:pPr marL="171428" indent="-171428">
              <a:buFontTx/>
              <a:buChar char="-"/>
            </a:pPr>
            <a:r>
              <a:rPr lang="nl-NL" dirty="0" smtClean="0"/>
              <a:t>Extensions supplement what resource doesn’t cover</a:t>
            </a:r>
          </a:p>
          <a:p>
            <a:pPr marL="171428" indent="-171428">
              <a:buFontTx/>
              <a:buChar char="-"/>
            </a:pPr>
            <a:r>
              <a:rPr lang="nl-NL" dirty="0" smtClean="0"/>
              <a:t>Solutions can be simple or complex</a:t>
            </a:r>
            <a:endParaRPr lang="nl-NL" dirty="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35</a:t>
            </a:fld>
            <a:endParaRPr lang="nl-NL">
              <a:solidFill>
                <a:prstClr val="black"/>
              </a:solidFill>
            </a:endParaRPr>
          </a:p>
        </p:txBody>
      </p:sp>
    </p:spTree>
    <p:extLst>
      <p:ext uri="{BB962C8B-B14F-4D97-AF65-F5344CB8AC3E}">
        <p14:creationId xmlns="" xmlns:p14="http://schemas.microsoft.com/office/powerpoint/2010/main" val="47128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healthcare space)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 xmlns:p14="http://schemas.microsoft.com/office/powerpoint/2010/main" val="2406371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 xmlns:p14="http://schemas.microsoft.com/office/powerpoint/2010/main" val="1866578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 xmlns:p14="http://schemas.microsoft.com/office/powerpoint/2010/main" val="850327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 xmlns:p14="http://schemas.microsoft.com/office/powerpoint/2010/main" val="1676073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Published</a:t>
            </a:r>
            <a:r>
              <a:rPr lang="en-US" baseline="0" dirty="0" smtClean="0"/>
              <a:t> as HTML</a:t>
            </a:r>
          </a:p>
          <a:p>
            <a:r>
              <a:rPr lang="en-US" baseline="0" dirty="0" smtClean="0"/>
              <a:t>Published using validation process  that performs consistency checks – like a software build</a:t>
            </a:r>
          </a:p>
          <a:p>
            <a:r>
              <a:rPr lang="en-US" baseline="0" dirty="0" smtClean="0"/>
              <a:t>Really shouldn’t require much guidance to read, but a few things to call out</a:t>
            </a:r>
          </a:p>
          <a:p>
            <a:r>
              <a:rPr lang="en-US" baseline="0" dirty="0" smtClean="0"/>
              <a:t>Objective of spec is developer can skim and decide in &lt; day</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47</a:t>
            </a:fld>
            <a:endParaRPr lang="en-CA" dirty="0"/>
          </a:p>
        </p:txBody>
      </p:sp>
    </p:spTree>
    <p:extLst>
      <p:ext uri="{BB962C8B-B14F-4D97-AF65-F5344CB8AC3E}">
        <p14:creationId xmlns="" xmlns:p14="http://schemas.microsoft.com/office/powerpoint/2010/main" val="2490994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extLst>
      <p:ext uri="{BB962C8B-B14F-4D97-AF65-F5344CB8AC3E}">
        <p14:creationId xmlns="" xmlns:p14="http://schemas.microsoft.com/office/powerpoint/2010/main" val="4182064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Many interface engine vendors working</a:t>
            </a:r>
            <a:r>
              <a:rPr lang="en-CA" baseline="0" dirty="0" smtClean="0"/>
              <a:t> on FHIR support</a:t>
            </a:r>
          </a:p>
          <a:p>
            <a:r>
              <a:rPr lang="en-CA" baseline="0" dirty="0" smtClean="0"/>
              <a:t>May make sense for internals of some v2 systems</a:t>
            </a:r>
          </a:p>
          <a:p>
            <a:r>
              <a:rPr lang="en-CA" baseline="0" dirty="0" smtClean="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learning curve</a:t>
            </a:r>
          </a:p>
          <a:p>
            <a:r>
              <a:rPr lang="en-US" dirty="0" smtClean="0"/>
              <a:t>Unlikely to see significant new v3 initiatives</a:t>
            </a:r>
            <a:r>
              <a:rPr lang="en-US" baseline="0" dirty="0" smtClean="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50</a:t>
            </a:fld>
            <a:endParaRPr lang="en-CA" dirty="0"/>
          </a:p>
        </p:txBody>
      </p:sp>
    </p:spTree>
    <p:extLst>
      <p:ext uri="{BB962C8B-B14F-4D97-AF65-F5344CB8AC3E}">
        <p14:creationId xmlns="" xmlns:p14="http://schemas.microsoft.com/office/powerpoint/2010/main" val="45226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Significant work on CCDA &lt;-&gt; FHIR</a:t>
            </a:r>
          </a:p>
          <a:p>
            <a:r>
              <a:rPr lang="en-CA" dirty="0" smtClean="0"/>
              <a:t>Can use both FHIR and CCDA documents with XDS</a:t>
            </a:r>
            <a:r>
              <a:rPr lang="en-CA" baseline="0" dirty="0" smtClean="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FHIR allows defining simple services via the “</a:t>
            </a:r>
            <a:r>
              <a:rPr lang="en-US" dirty="0" err="1" smtClean="0"/>
              <a:t>OperationDefinition</a:t>
            </a:r>
            <a:r>
              <a:rPr lang="en-US" dirty="0" smtClean="0"/>
              <a:t>” mechanism as well as custom services.</a:t>
            </a:r>
          </a:p>
          <a:p>
            <a:r>
              <a:rPr lang="en-US" dirty="0" smtClean="0"/>
              <a:t>E.g.</a:t>
            </a:r>
            <a:r>
              <a:rPr lang="en-US" baseline="0" dirty="0" smtClean="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 xmlns:p14="http://schemas.microsoft.com/office/powerpoint/2010/main" val="3187152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smtClean="0"/>
              <a:t>Few will throw away their investment in older standards to use FHIR until</a:t>
            </a:r>
          </a:p>
          <a:p>
            <a:pPr marL="971550" lvl="1" indent="-514350">
              <a:buFont typeface="+mj-lt"/>
              <a:buAutoNum type="arabicPeriod"/>
            </a:pPr>
            <a:r>
              <a:rPr lang="en-US" sz="2400" dirty="0" smtClean="0"/>
              <a:t>The specification has a good track record</a:t>
            </a:r>
          </a:p>
          <a:p>
            <a:pPr marL="971550" lvl="1" indent="-514350">
              <a:buFont typeface="+mj-lt"/>
              <a:buAutoNum type="arabicPeriod"/>
            </a:pPr>
            <a:r>
              <a:rPr lang="en-US" sz="2400" b="0" dirty="0" smtClean="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extLst>
      <p:ext uri="{BB962C8B-B14F-4D97-AF65-F5344CB8AC3E}">
        <p14:creationId xmlns="" xmlns:p14="http://schemas.microsoft.com/office/powerpoint/2010/main" val="211069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 xmlns:p14="http://schemas.microsoft.com/office/powerpoint/2010/main" val="1656205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Note that dates are subject</a:t>
            </a:r>
            <a:r>
              <a:rPr lang="en-CA" baseline="0" dirty="0" smtClean="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56</a:t>
            </a:fld>
            <a:endParaRPr lang="en-CA"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Split resources, dropped resources, changed JSON and XML syntax, added and changed elements,</a:t>
            </a:r>
            <a:r>
              <a:rPr lang="en-CA" baseline="0" dirty="0" smtClean="0"/>
              <a:t> renamed data types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58</a:t>
            </a:fld>
            <a:endParaRPr lang="en-CA"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they’re that desperate?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 xmlns:p14="http://schemas.microsoft.com/office/powerpoint/2010/main" val="1527783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smtClean="0"/>
              <a:t>Because FHIR is free and because of how it’s structured, use by other SDOs is certainly possible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64</a:t>
            </a:fld>
            <a:endParaRPr lang="en-CA" dirty="0"/>
          </a:p>
        </p:txBody>
      </p:sp>
    </p:spTree>
    <p:extLst>
      <p:ext uri="{BB962C8B-B14F-4D97-AF65-F5344CB8AC3E}">
        <p14:creationId xmlns="" xmlns:p14="http://schemas.microsoft.com/office/powerpoint/2010/main" val="2800080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also updated their HAPI v2 integration engine to support FHIR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 xmlns:p14="http://schemas.microsoft.com/office/powerpoint/2010/main" val="2933535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76</a:t>
            </a:fld>
            <a:endParaRPr lang="en-CA" dirty="0"/>
          </a:p>
        </p:txBody>
      </p:sp>
    </p:spTree>
    <p:extLst>
      <p:ext uri="{BB962C8B-B14F-4D97-AF65-F5344CB8AC3E}">
        <p14:creationId xmlns="" xmlns:p14="http://schemas.microsoft.com/office/powerpoint/2010/main" val="1132806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Still in DSTU</a:t>
            </a:r>
          </a:p>
          <a:p>
            <a:pPr lvl="1"/>
            <a:r>
              <a:rPr lang="en-US" dirty="0" smtClean="0"/>
              <a:t>No backward compatibility guarantee</a:t>
            </a:r>
          </a:p>
          <a:p>
            <a:pPr lvl="1"/>
            <a:r>
              <a:rPr lang="en-US" dirty="0" smtClean="0"/>
              <a:t>Some content missing</a:t>
            </a:r>
          </a:p>
          <a:p>
            <a:pPr lvl="1"/>
            <a:r>
              <a:rPr lang="en-US" dirty="0" smtClean="0"/>
              <a:t>Limited production experience</a:t>
            </a:r>
          </a:p>
          <a:p>
            <a:pPr lvl="1"/>
            <a:r>
              <a:rPr lang="en-US" dirty="0" smtClean="0"/>
              <a:t>Change is likely</a:t>
            </a:r>
          </a:p>
          <a:p>
            <a:pPr lvl="1"/>
            <a:endParaRPr lang="en-US" dirty="0" smtClean="0"/>
          </a:p>
          <a:p>
            <a:r>
              <a:rPr lang="en-US" dirty="0" smtClean="0"/>
              <a:t>Near the top of the hype curve</a:t>
            </a:r>
          </a:p>
          <a:p>
            <a:pPr lvl="1"/>
            <a:r>
              <a:rPr lang="en-US" dirty="0" smtClean="0"/>
              <a:t>FHIR won’t fix all interoperability issues</a:t>
            </a:r>
          </a:p>
          <a:p>
            <a:pPr lvl="1"/>
            <a:r>
              <a:rPr lang="en-US" dirty="0" smtClean="0"/>
              <a:t>Consensus, terminology, legacy burdens</a:t>
            </a:r>
            <a:r>
              <a:rPr lang="en-US" baseline="0" dirty="0" smtClean="0"/>
              <a:t> still exist</a:t>
            </a:r>
          </a:p>
          <a:p>
            <a:pPr lvl="1"/>
            <a:r>
              <a:rPr lang="en-US" baseline="0" dirty="0" smtClean="0"/>
              <a:t>FHIR provides a framework and platform</a:t>
            </a:r>
          </a:p>
          <a:p>
            <a:pPr lvl="2"/>
            <a:r>
              <a:rPr lang="en-US" dirty="0" smtClean="0"/>
              <a:t>Hard work still in profiling</a:t>
            </a:r>
          </a:p>
          <a:p>
            <a:pPr lvl="0"/>
            <a:r>
              <a:rPr lang="en-US" dirty="0" smtClean="0"/>
              <a:t>Mitigations</a:t>
            </a:r>
          </a:p>
          <a:p>
            <a:pPr lvl="1"/>
            <a:r>
              <a:rPr lang="en-US" dirty="0" smtClean="0"/>
              <a:t>Be realistic about what’s achievable</a:t>
            </a:r>
          </a:p>
          <a:p>
            <a:pPr lvl="1"/>
            <a:r>
              <a:rPr lang="en-US" dirty="0" smtClean="0"/>
              <a:t>Work with others (HL7, IHE, industry groups) on the profiles you’ll need</a:t>
            </a:r>
          </a:p>
          <a:p>
            <a:r>
              <a:rPr lang="en-US" dirty="0" smtClean="0"/>
              <a:t>Momentum is high – it </a:t>
            </a:r>
            <a:r>
              <a:rPr lang="en-US" b="1" dirty="0" smtClean="0"/>
              <a:t>will</a:t>
            </a:r>
            <a:r>
              <a:rPr lang="en-US" b="0" dirty="0" smtClean="0"/>
              <a:t> disrupt the health IT environment</a:t>
            </a:r>
          </a:p>
          <a:p>
            <a:pPr lvl="1"/>
            <a:r>
              <a:rPr lang="en-US" dirty="0" smtClean="0"/>
              <a:t>Strong</a:t>
            </a:r>
            <a:r>
              <a:rPr lang="en-US" baseline="0" dirty="0" smtClean="0"/>
              <a:t> interest from regulators (e.g. ONC)</a:t>
            </a:r>
          </a:p>
          <a:p>
            <a:pPr lvl="1"/>
            <a:r>
              <a:rPr lang="en-US" baseline="0" dirty="0" smtClean="0"/>
              <a:t>Strong interest from major vendors</a:t>
            </a:r>
          </a:p>
          <a:p>
            <a:pPr lvl="1"/>
            <a:r>
              <a:rPr lang="en-US" baseline="0" dirty="0" smtClean="0"/>
              <a:t>Hitting at all points in the market chain</a:t>
            </a:r>
          </a:p>
          <a:p>
            <a:pPr lvl="0"/>
            <a:r>
              <a:rPr lang="en-US" dirty="0" smtClean="0"/>
              <a:t>Plan what you could do, decide conditions for entry</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 xmlns:p14="http://schemas.microsoft.com/office/powerpoint/2010/main" val="2573872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There are flaws in what exists</a:t>
            </a:r>
          </a:p>
          <a:p>
            <a:pPr lvl="0"/>
            <a:r>
              <a:rPr lang="en-US" dirty="0" smtClean="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 xmlns:p14="http://schemas.microsoft.com/office/powerpoint/2010/main" val="2385515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MS PGothic" pitchFamily="34" charset="-128"/>
              </a:rPr>
              <a:t>Disagreement</a:t>
            </a:r>
          </a:p>
          <a:p>
            <a:r>
              <a:rPr lang="en-US" altLang="en-US" smtClean="0">
                <a:latin typeface="Arial" pitchFamily="34" charset="0"/>
                <a:ea typeface="MS PGothic" pitchFamily="34" charset="-128"/>
              </a:rPr>
              <a:t>Average cost of existence</a:t>
            </a:r>
          </a:p>
          <a:p>
            <a:r>
              <a:rPr lang="en-US" altLang="en-US" smtClean="0">
                <a:latin typeface="Arial" pitchFamily="34" charset="0"/>
                <a:ea typeface="MS PGothic" pitchFamily="34" charset="-128"/>
              </a:rPr>
              <a:t>Examples</a:t>
            </a:r>
          </a:p>
          <a:p>
            <a:r>
              <a:rPr lang="en-US" altLang="en-US" smtClean="0">
                <a:latin typeface="Arial" pitchFamily="34" charset="0"/>
                <a:ea typeface="MS PGothic" pitchFamily="34" charset="-128"/>
              </a:rPr>
              <a:t>Qualifications – not quite true</a:t>
            </a:r>
          </a:p>
        </p:txBody>
      </p:sp>
      <p:sp>
        <p:nvSpPr>
          <p:cNvPr id="53252" name="Slide Number Placeholder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16</a:t>
            </a:fld>
            <a:endParaRPr lang="en-US" altLang="en-US" smtClean="0">
              <a:latin typeface="Calibri" pitchFamily="34" charset="0"/>
            </a:endParaRPr>
          </a:p>
        </p:txBody>
      </p:sp>
    </p:spTree>
    <p:extLst>
      <p:ext uri="{BB962C8B-B14F-4D97-AF65-F5344CB8AC3E}">
        <p14:creationId xmlns="" xmlns:p14="http://schemas.microsoft.com/office/powerpoint/2010/main" val="827276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 xmlns:p14="http://schemas.microsoft.com/office/powerpoint/2010/main" val="1309389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 xmlns:p14="http://schemas.microsoft.com/office/powerpoint/2010/main" val="679754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 xmlns:p14="http://schemas.microsoft.com/office/powerpoint/2010/main" val="2659740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 xmlns:p14="http://schemas.microsoft.com/office/powerpoint/2010/main" val="2083521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0690226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 xmlns:p14="http://schemas.microsoft.com/office/powerpoint/2010/main" val="3638569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 xmlns:p14="http://schemas.microsoft.com/office/powerpoint/2010/main" val="555763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 xmlns:p14="http://schemas.microsoft.com/office/powerpoint/2010/main" val="19784791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 xmlns:p14="http://schemas.microsoft.com/office/powerpoint/2010/main" val="149678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smtClean="0"/>
              <a:t>© 2015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0" cstate="print">
            <a:extLst>
              <a:ext uri="{28A0092B-C50C-407E-A947-70E740481C1C}">
                <a14:useLocalDpi xmlns=""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4-05%20Tutorials/Introduction%20to%20FHIR.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ithub.com/37signals/highrise-api"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w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iki.hl7.org/index.php?title=FHIR_email_list_subscription_instructions" TargetMode="Externa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jpe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mailto:lmckenzie@gevitying.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FHIR for Executives</a:t>
            </a:r>
            <a:endParaRPr lang="en-AU" dirty="0"/>
          </a:p>
        </p:txBody>
      </p:sp>
      <p:sp>
        <p:nvSpPr>
          <p:cNvPr id="3" name="Subtitle 2"/>
          <p:cNvSpPr>
            <a:spLocks noGrp="1"/>
          </p:cNvSpPr>
          <p:nvPr>
            <p:ph type="subTitle" idx="1"/>
          </p:nvPr>
        </p:nvSpPr>
        <p:spPr/>
        <p:txBody>
          <a:bodyPr/>
          <a:lstStyle/>
          <a:p>
            <a:r>
              <a:rPr lang="en-AU" dirty="0" smtClean="0"/>
              <a:t>Lloyd McKenzie</a:t>
            </a:r>
          </a:p>
          <a:p>
            <a:r>
              <a:rPr lang="en-AU" dirty="0" smtClean="0"/>
              <a:t>March 16, 2015</a:t>
            </a:r>
            <a:endParaRPr lang="en-AU" dirty="0"/>
          </a:p>
        </p:txBody>
      </p:sp>
    </p:spTree>
    <p:extLst>
      <p:ext uri="{BB962C8B-B14F-4D97-AF65-F5344CB8AC3E}">
        <p14:creationId xmlns="" xmlns:p14="http://schemas.microsoft.com/office/powerpoint/2010/main" val="3495855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v2</a:t>
            </a:r>
            <a:endParaRPr lang="en-CA" dirty="0"/>
          </a:p>
        </p:txBody>
      </p:sp>
      <p:sp>
        <p:nvSpPr>
          <p:cNvPr id="3" name="Content Placeholder 2"/>
          <p:cNvSpPr>
            <a:spLocks noGrp="1"/>
          </p:cNvSpPr>
          <p:nvPr>
            <p:ph idx="1"/>
          </p:nvPr>
        </p:nvSpPr>
        <p:spPr/>
        <p:txBody>
          <a:bodyPr/>
          <a:lstStyle/>
          <a:p>
            <a:r>
              <a:rPr lang="en-US" dirty="0" smtClean="0"/>
              <a:t>Works relatively well within institutions</a:t>
            </a:r>
          </a:p>
          <a:p>
            <a:r>
              <a:rPr lang="en-US" dirty="0" smtClean="0"/>
              <a:t>But</a:t>
            </a:r>
          </a:p>
          <a:p>
            <a:pPr lvl="1"/>
            <a:r>
              <a:rPr lang="en-US" dirty="0" smtClean="0"/>
              <a:t>Legacy, custom syntax (learning curve, tools)</a:t>
            </a:r>
          </a:p>
          <a:p>
            <a:pPr lvl="1"/>
            <a:r>
              <a:rPr lang="en-US" dirty="0" smtClean="0"/>
              <a:t>Messaging design limits architectures</a:t>
            </a:r>
          </a:p>
          <a:p>
            <a:pPr lvl="1"/>
            <a:r>
              <a:rPr lang="en-US" dirty="0" smtClean="0"/>
              <a:t>Doesn’t scale well across organization boundaries</a:t>
            </a:r>
          </a:p>
          <a:p>
            <a:pPr lvl="1"/>
            <a:r>
              <a:rPr lang="en-US" dirty="0" smtClean="0"/>
              <a:t>Security/privacy infrastructure is minimal</a:t>
            </a:r>
          </a:p>
          <a:p>
            <a:pPr lvl="1"/>
            <a:r>
              <a:rPr lang="en-US" dirty="0" smtClean="0"/>
              <a:t>A potpourri of segments and fields with no means to distinguish the common from edge case</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 xmlns:p14="http://schemas.microsoft.com/office/powerpoint/2010/main" val="1641813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v3</a:t>
            </a:r>
            <a:endParaRPr lang="en-CA" dirty="0"/>
          </a:p>
        </p:txBody>
      </p:sp>
      <p:sp>
        <p:nvSpPr>
          <p:cNvPr id="3" name="Content Placeholder 2"/>
          <p:cNvSpPr>
            <a:spLocks noGrp="1"/>
          </p:cNvSpPr>
          <p:nvPr>
            <p:ph idx="1"/>
          </p:nvPr>
        </p:nvSpPr>
        <p:spPr/>
        <p:txBody>
          <a:bodyPr/>
          <a:lstStyle/>
          <a:p>
            <a:r>
              <a:rPr lang="en-US" dirty="0" smtClean="0"/>
              <a:t>Newer technology and semi-robust reference model, but</a:t>
            </a:r>
          </a:p>
          <a:p>
            <a:pPr lvl="1"/>
            <a:r>
              <a:rPr lang="en-US" dirty="0" smtClean="0"/>
              <a:t>Steep learning curve</a:t>
            </a:r>
          </a:p>
          <a:p>
            <a:pPr lvl="2"/>
            <a:r>
              <a:rPr lang="en-US" dirty="0" smtClean="0"/>
              <a:t>Primary implementations by those with $$$$s</a:t>
            </a:r>
          </a:p>
          <a:p>
            <a:pPr lvl="1"/>
            <a:r>
              <a:rPr lang="en-US" dirty="0" smtClean="0"/>
              <a:t>No inter-version wire compatibility</a:t>
            </a:r>
          </a:p>
          <a:p>
            <a:pPr lvl="1"/>
            <a:r>
              <a:rPr lang="en-US" dirty="0" smtClean="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 xmlns:p14="http://schemas.microsoft.com/office/powerpoint/2010/main" val="2359892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CDA</a:t>
            </a:r>
            <a:endParaRPr lang="en-CA" dirty="0"/>
          </a:p>
        </p:txBody>
      </p:sp>
      <p:sp>
        <p:nvSpPr>
          <p:cNvPr id="3" name="Content Placeholder 2"/>
          <p:cNvSpPr>
            <a:spLocks noGrp="1"/>
          </p:cNvSpPr>
          <p:nvPr>
            <p:ph idx="1"/>
          </p:nvPr>
        </p:nvSpPr>
        <p:spPr/>
        <p:txBody>
          <a:bodyPr/>
          <a:lstStyle/>
          <a:p>
            <a:r>
              <a:rPr lang="en-US" dirty="0" smtClean="0"/>
              <a:t>Broad implementation, human-to-human interoperability, but:</a:t>
            </a:r>
          </a:p>
          <a:p>
            <a:pPr lvl="1"/>
            <a:r>
              <a:rPr lang="en-US" dirty="0" smtClean="0"/>
              <a:t>Still a very steep learning curve</a:t>
            </a:r>
          </a:p>
          <a:p>
            <a:pPr lvl="1"/>
            <a:r>
              <a:rPr lang="en-US" dirty="0" smtClean="0"/>
              <a:t>Interoperability beyond a human-to-human level is still a challenge, even with templates</a:t>
            </a:r>
          </a:p>
          <a:p>
            <a:pPr lvl="1"/>
            <a:r>
              <a:rPr lang="en-US" dirty="0" smtClean="0"/>
              <a:t>Document architecture doesn’t fit all problems</a:t>
            </a:r>
          </a:p>
          <a:p>
            <a:pPr lvl="1"/>
            <a:r>
              <a:rPr lang="en-US" dirty="0" smtClean="0"/>
              <a:t>Still a diversity of implementations</a:t>
            </a:r>
          </a:p>
          <a:p>
            <a:pPr lvl="1"/>
            <a:r>
              <a:rPr lang="en-US" dirty="0" smtClean="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 xmlns:p14="http://schemas.microsoft.com/office/powerpoint/2010/main" val="1022666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 I should drop everything and use FHIR?</a:t>
            </a:r>
            <a:endParaRPr lang="en-CA" sz="3600" dirty="0"/>
          </a:p>
        </p:txBody>
      </p:sp>
      <p:sp>
        <p:nvSpPr>
          <p:cNvPr id="3" name="Content Placeholder 2"/>
          <p:cNvSpPr>
            <a:spLocks noGrp="1"/>
          </p:cNvSpPr>
          <p:nvPr>
            <p:ph idx="1"/>
          </p:nvPr>
        </p:nvSpPr>
        <p:spPr/>
        <p:txBody>
          <a:bodyPr/>
          <a:lstStyle/>
          <a:p>
            <a:r>
              <a:rPr lang="en-US" dirty="0" smtClean="0"/>
              <a:t>Tossing functioning systems the instant a promising newcomer appears is </a:t>
            </a:r>
            <a:r>
              <a:rPr lang="en-US" b="1" dirty="0" smtClean="0"/>
              <a:t>not</a:t>
            </a:r>
            <a:r>
              <a:rPr lang="en-US" dirty="0" smtClean="0"/>
              <a:t> generally a wise strategy</a:t>
            </a:r>
          </a:p>
          <a:p>
            <a:endParaRPr lang="en-US" dirty="0" smtClean="0"/>
          </a:p>
          <a:p>
            <a:r>
              <a:rPr lang="en-US" dirty="0" smtClean="0"/>
              <a:t>There’s room for something better</a:t>
            </a:r>
          </a:p>
          <a:p>
            <a:pPr lvl="1"/>
            <a:r>
              <a:rPr lang="en-US" dirty="0" smtClean="0"/>
              <a:t>FHIR tries to fill that gap</a:t>
            </a:r>
          </a:p>
          <a:p>
            <a:pPr lvl="1"/>
            <a:r>
              <a:rPr lang="en-US" dirty="0" smtClean="0"/>
              <a:t>Market will decide whether FHIR survives, coexists or replaces other products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 xmlns:p14="http://schemas.microsoft.com/office/powerpoint/2010/main" val="3049922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Problems we face</a:t>
            </a:r>
            <a:endParaRPr lang="en-AU" dirty="0"/>
          </a:p>
        </p:txBody>
      </p:sp>
      <p:sp>
        <p:nvSpPr>
          <p:cNvPr id="3" name="Content Placeholder 2"/>
          <p:cNvSpPr>
            <a:spLocks noGrp="1"/>
          </p:cNvSpPr>
          <p:nvPr>
            <p:ph idx="1"/>
          </p:nvPr>
        </p:nvSpPr>
        <p:spPr/>
        <p:txBody>
          <a:bodyPr/>
          <a:lstStyle/>
          <a:p>
            <a:r>
              <a:rPr lang="en-AU" dirty="0" smtClean="0"/>
              <a:t>No central authorities</a:t>
            </a:r>
          </a:p>
          <a:p>
            <a:r>
              <a:rPr lang="en-AU" dirty="0" smtClean="0"/>
              <a:t>Permutation of biological and sociological complexity</a:t>
            </a:r>
          </a:p>
          <a:p>
            <a:r>
              <a:rPr lang="en-AU" dirty="0"/>
              <a:t>Fractal use cases</a:t>
            </a:r>
          </a:p>
          <a:p>
            <a:r>
              <a:rPr lang="en-AU" dirty="0" smtClean="0"/>
              <a:t>Economics favours </a:t>
            </a:r>
            <a:r>
              <a:rPr lang="en-AU" dirty="0" err="1" smtClean="0"/>
              <a:t>balkinization</a:t>
            </a:r>
            <a:endParaRPr lang="en-AU" dirty="0" smtClean="0"/>
          </a:p>
          <a:p>
            <a:r>
              <a:rPr lang="en-AU" dirty="0" smtClean="0"/>
              <a:t>Externalizing complexity</a:t>
            </a:r>
          </a:p>
          <a:p>
            <a:r>
              <a:rPr lang="en-AU" dirty="0" smtClean="0"/>
              <a:t>Much confusion about the problem</a:t>
            </a:r>
          </a:p>
          <a:p>
            <a:endParaRPr lang="en-AU"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 xmlns:p14="http://schemas.microsoft.com/office/powerpoint/2010/main" val="4229053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Complexity Model</a:t>
            </a:r>
            <a:endParaRPr lang="en-AU"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6423025" y="4467225"/>
            <a:ext cx="971550" cy="83820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8800" y="4630738"/>
            <a:ext cx="774700" cy="369887"/>
          </a:xfrm>
          <a:prstGeom prst="rect">
            <a:avLst/>
          </a:prstGeom>
          <a:noFill/>
        </p:spPr>
        <p:txBody>
          <a:bodyPr wrap="none">
            <a:spAutoFit/>
          </a:bodyPr>
          <a:lstStyle/>
          <a:p>
            <a:pPr>
              <a:defRPr/>
            </a:pPr>
            <a:r>
              <a:rPr lang="en-AU" dirty="0">
                <a:solidFill>
                  <a:schemeClr val="bg1">
                    <a:lumMod val="75000"/>
                  </a:schemeClr>
                </a:solidFill>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Tree>
    <p:extLst>
      <p:ext uri="{BB962C8B-B14F-4D97-AF65-F5344CB8AC3E}">
        <p14:creationId xmlns="" xmlns:p14="http://schemas.microsoft.com/office/powerpoint/2010/main" val="1642038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smtClean="0">
                <a:ea typeface="MS PGothic" pitchFamily="34" charset="-128"/>
              </a:rPr>
              <a:t>Interoperability: It’s all about the people</a:t>
            </a:r>
          </a:p>
          <a:p>
            <a:pPr marL="628650" indent="-514350">
              <a:buFont typeface="Cambria" pitchFamily="18" charset="0"/>
              <a:buAutoNum type="arabicPeriod"/>
            </a:pPr>
            <a:endParaRPr lang="en-US" altLang="en-US" sz="3200" smtClean="0">
              <a:ea typeface="MS PGothic" pitchFamily="34" charset="-128"/>
            </a:endParaRPr>
          </a:p>
          <a:p>
            <a:pPr marL="628650" indent="-514350">
              <a:buFont typeface="Cambria" pitchFamily="18" charset="0"/>
              <a:buAutoNum type="arabicPeriod"/>
            </a:pPr>
            <a:r>
              <a:rPr lang="en-US" altLang="en-US" sz="3200" smtClean="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smtClean="0">
              <a:ea typeface="MS PGothic" pitchFamily="34" charset="-128"/>
            </a:endParaRPr>
          </a:p>
          <a:p>
            <a:pPr marL="628650" indent="-514350">
              <a:buFont typeface="Cambria" pitchFamily="18" charset="0"/>
              <a:buAutoNum type="arabicPeriod"/>
            </a:pPr>
            <a:r>
              <a:rPr lang="en-US" altLang="en-US" sz="3200" smtClean="0">
                <a:ea typeface="MS PGothic" pitchFamily="34" charset="-128"/>
              </a:rPr>
              <a:t>Cheap, flexible, and interoperable: when developing healthcare software, you can have two of these</a:t>
            </a:r>
            <a:endParaRPr lang="en-AU" altLang="en-US" sz="3200" smtClean="0">
              <a:ea typeface="MS PGothic" pitchFamily="34" charset="-128"/>
            </a:endParaRPr>
          </a:p>
        </p:txBody>
      </p:sp>
    </p:spTree>
    <p:extLst>
      <p:ext uri="{BB962C8B-B14F-4D97-AF65-F5344CB8AC3E}">
        <p14:creationId xmlns="" xmlns:p14="http://schemas.microsoft.com/office/powerpoint/2010/main" val="256791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Platform for Interoperability</a:t>
            </a:r>
            <a:endParaRPr lang="en-AU" dirty="0"/>
          </a:p>
        </p:txBody>
      </p:sp>
      <p:sp>
        <p:nvSpPr>
          <p:cNvPr id="3" name="Content Placeholder 2"/>
          <p:cNvSpPr>
            <a:spLocks noGrp="1"/>
          </p:cNvSpPr>
          <p:nvPr>
            <p:ph idx="1"/>
          </p:nvPr>
        </p:nvSpPr>
        <p:spPr/>
        <p:txBody>
          <a:bodyPr/>
          <a:lstStyle/>
          <a:p>
            <a:r>
              <a:rPr lang="en-AU" dirty="0" smtClean="0"/>
              <a:t>Build capability for all systems</a:t>
            </a:r>
          </a:p>
          <a:p>
            <a:r>
              <a:rPr lang="en-AU" dirty="0" smtClean="0"/>
              <a:t>Only fix </a:t>
            </a:r>
            <a:r>
              <a:rPr lang="en-AU" dirty="0" err="1" smtClean="0"/>
              <a:t>behavior</a:t>
            </a:r>
            <a:r>
              <a:rPr lang="en-AU" dirty="0" smtClean="0"/>
              <a:t> </a:t>
            </a:r>
          </a:p>
          <a:p>
            <a:pPr lvl="1"/>
            <a:r>
              <a:rPr lang="en-AU" dirty="0" smtClean="0"/>
              <a:t>When everyone agrees to it </a:t>
            </a:r>
          </a:p>
          <a:p>
            <a:pPr lvl="1"/>
            <a:r>
              <a:rPr lang="en-AU" dirty="0" smtClean="0"/>
              <a:t>When it creates capability or simplicity</a:t>
            </a:r>
          </a:p>
          <a:p>
            <a:r>
              <a:rPr lang="en-AU" dirty="0" smtClean="0"/>
              <a:t>Push constraints on </a:t>
            </a:r>
            <a:r>
              <a:rPr lang="en-AU" dirty="0" err="1" smtClean="0"/>
              <a:t>behavior</a:t>
            </a:r>
            <a:r>
              <a:rPr lang="en-AU" dirty="0" smtClean="0"/>
              <a:t> to “Implementation Guides”</a:t>
            </a:r>
          </a:p>
          <a:p>
            <a:r>
              <a:rPr lang="en-AU" dirty="0" smtClean="0"/>
              <a:t>FHIR is loose, but capable</a:t>
            </a:r>
          </a:p>
          <a:p>
            <a:pPr lvl="1"/>
            <a:r>
              <a:rPr lang="en-AU" dirty="0" smtClean="0"/>
              <a:t>Implementation space will be fractal </a:t>
            </a:r>
            <a:r>
              <a:rPr lang="en-AU" dirty="0" smtClean="0">
                <a:sym typeface="Wingdings" panose="05000000000000000000" pitchFamily="2" charset="2"/>
              </a:rPr>
              <a:t></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 xmlns:p14="http://schemas.microsoft.com/office/powerpoint/2010/main" val="3253240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FHIR?</a:t>
            </a:r>
            <a:endParaRPr lang="en-CA" dirty="0"/>
          </a:p>
        </p:txBody>
      </p:sp>
      <p:sp>
        <p:nvSpPr>
          <p:cNvPr id="6" name="Text Placeholder 5"/>
          <p:cNvSpPr>
            <a:spLocks noGrp="1"/>
          </p:cNvSpPr>
          <p:nvPr>
            <p:ph type="body" idx="1"/>
          </p:nvPr>
        </p:nvSpPr>
        <p:spPr/>
        <p:txBody>
          <a:bodyPr/>
          <a:lstStyle/>
          <a:p>
            <a:r>
              <a:rPr lang="en-US" dirty="0" smtClean="0"/>
              <a:t>And how is it different?</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18</a:t>
            </a:fld>
            <a:endParaRPr lang="en-CA" dirty="0"/>
          </a:p>
        </p:txBody>
      </p:sp>
    </p:spTree>
    <p:extLst>
      <p:ext uri="{BB962C8B-B14F-4D97-AF65-F5344CB8AC3E}">
        <p14:creationId xmlns="" xmlns:p14="http://schemas.microsoft.com/office/powerpoint/2010/main" val="1487630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CA"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 Health</a:t>
            </a:r>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presentation</a:t>
            </a:r>
            <a:endParaRPr lang="en-CA" dirty="0"/>
          </a:p>
        </p:txBody>
      </p:sp>
      <p:sp>
        <p:nvSpPr>
          <p:cNvPr id="4" name="Content Placeholder 3"/>
          <p:cNvSpPr>
            <a:spLocks noGrp="1"/>
          </p:cNvSpPr>
          <p:nvPr>
            <p:ph idx="1"/>
          </p:nvPr>
        </p:nvSpPr>
        <p:spPr/>
        <p:txBody>
          <a:bodyPr/>
          <a:lstStyle/>
          <a:p>
            <a:r>
              <a:rPr lang="en-US" dirty="0" smtClean="0"/>
              <a:t>Can be downloaded here:</a:t>
            </a:r>
          </a:p>
          <a:p>
            <a:pPr lvl="1"/>
            <a:r>
              <a:rPr lang="en-CA" dirty="0">
                <a:hlinkClick r:id="rId2"/>
              </a:rPr>
              <a:t>http://</a:t>
            </a:r>
            <a:r>
              <a:rPr lang="en-CA" dirty="0" smtClean="0">
                <a:hlinkClick r:id="rId2"/>
              </a:rPr>
              <a:t>gforge.hl7.org/svn/fhir/trunk/presentations/2015-03 FHIR Institute/FHIR For Executives.pptx</a:t>
            </a:r>
            <a:endParaRPr lang="en-CA" dirty="0" smtClean="0"/>
          </a:p>
          <a:p>
            <a:pPr lvl="2"/>
            <a:r>
              <a:rPr lang="en-US" dirty="0" smtClean="0"/>
              <a:t>Use “anonymous” and email address to logon</a:t>
            </a:r>
            <a:endParaRPr lang="en-CA" dirty="0" smtClean="0"/>
          </a:p>
          <a:p>
            <a:pPr lvl="0"/>
            <a:r>
              <a:rPr lang="en-US" dirty="0" smtClean="0"/>
              <a:t>Is licensed for use under the Creative Commons, specifically:</a:t>
            </a:r>
          </a:p>
          <a:p>
            <a:pPr lvl="1"/>
            <a:r>
              <a:rPr lang="en-CA" u="sng" dirty="0">
                <a:hlinkClick r:id="rId3"/>
              </a:rPr>
              <a:t>Creative Commons Attribution 3.0 </a:t>
            </a:r>
            <a:r>
              <a:rPr lang="en-CA" u="sng" dirty="0" err="1">
                <a:hlinkClick r:id="rId3"/>
              </a:rPr>
              <a:t>Unported</a:t>
            </a:r>
            <a:r>
              <a:rPr lang="en-CA" u="sng" dirty="0">
                <a:hlinkClick r:id="rId3"/>
              </a:rPr>
              <a:t> </a:t>
            </a:r>
            <a:r>
              <a:rPr lang="en-CA" u="sng" dirty="0" smtClean="0">
                <a:hlinkClick r:id="rId3"/>
              </a:rPr>
              <a:t>License</a:t>
            </a:r>
            <a:endParaRPr lang="en-CA" u="sng" dirty="0" smtClean="0"/>
          </a:p>
          <a:p>
            <a:pPr lvl="1"/>
            <a:r>
              <a:rPr lang="en-US" dirty="0" smtClean="0"/>
              <a:t>(Do with it as you wish, so long as you give</a:t>
            </a:r>
            <a:br>
              <a:rPr lang="en-US" dirty="0" smtClean="0"/>
            </a:br>
            <a:r>
              <a:rPr lang="en-US" dirty="0" smtClean="0"/>
              <a:t> credit)</a:t>
            </a:r>
            <a:endParaRPr lang="en-CA"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87824" y="5301208"/>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28488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Genesis of FHIR</a:t>
            </a:r>
            <a:endParaRPr lang="en-AU" dirty="0"/>
          </a:p>
        </p:txBody>
      </p:sp>
      <p:sp>
        <p:nvSpPr>
          <p:cNvPr id="3" name="Content Placeholder 2"/>
          <p:cNvSpPr>
            <a:spLocks noGrp="1"/>
          </p:cNvSpPr>
          <p:nvPr>
            <p:ph idx="1"/>
          </p:nvPr>
        </p:nvSpPr>
        <p:spPr/>
        <p:txBody>
          <a:bodyPr/>
          <a:lstStyle/>
          <a:p>
            <a:r>
              <a:rPr lang="en-AU" dirty="0" smtClean="0"/>
              <a:t>What would healthcare exchange look like if we started from scratch using modern approaches?</a:t>
            </a:r>
          </a:p>
          <a:p>
            <a:pPr lvl="1"/>
            <a:r>
              <a:rPr lang="en-AU" dirty="0" smtClean="0"/>
              <a:t>Web search for success markers led to RESTful based APIs</a:t>
            </a:r>
          </a:p>
          <a:p>
            <a:pPr lvl="1"/>
            <a:r>
              <a:rPr lang="en-AU" dirty="0" smtClean="0"/>
              <a:t>Exemplar: Highrise (</a:t>
            </a:r>
            <a:r>
              <a:rPr lang="en-AU" dirty="0" smtClean="0">
                <a:hlinkClick r:id="rId2"/>
              </a:rPr>
              <a:t>https://github.com/37signals/highrise-api</a:t>
            </a:r>
            <a:r>
              <a:rPr lang="en-AU" dirty="0" smtClean="0"/>
              <a:t>)</a:t>
            </a:r>
          </a:p>
          <a:p>
            <a:r>
              <a:rPr lang="en-AU" dirty="0" smtClean="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pic>
        <p:nvPicPr>
          <p:cNvPr id="7" name="Picture 6"/>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 xmlns:p14="http://schemas.microsoft.com/office/powerpoint/2010/main" val="68858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 Key differences</a:t>
            </a:r>
            <a:endParaRPr lang="en-CA" dirty="0"/>
          </a:p>
        </p:txBody>
      </p:sp>
      <p:sp>
        <p:nvSpPr>
          <p:cNvPr id="4" name="Content Placeholder 3"/>
          <p:cNvSpPr>
            <a:spLocks noGrp="1"/>
          </p:cNvSpPr>
          <p:nvPr>
            <p:ph idx="1"/>
          </p:nvPr>
        </p:nvSpPr>
        <p:spPr/>
        <p:txBody>
          <a:bodyPr/>
          <a:lstStyle/>
          <a:p>
            <a:pPr lvl="0"/>
            <a:r>
              <a:rPr lang="en-US" dirty="0" smtClean="0"/>
              <a:t>Focus on </a:t>
            </a:r>
            <a:r>
              <a:rPr lang="en-US" b="1" dirty="0" smtClean="0"/>
              <a:t>Implementers</a:t>
            </a:r>
          </a:p>
          <a:p>
            <a:pPr lvl="0"/>
            <a:r>
              <a:rPr lang="en-US" dirty="0" smtClean="0"/>
              <a:t>Target support for </a:t>
            </a:r>
            <a:r>
              <a:rPr lang="en-US" b="1" dirty="0" smtClean="0"/>
              <a:t>common</a:t>
            </a:r>
            <a:r>
              <a:rPr lang="en-US" dirty="0" smtClean="0"/>
              <a:t> </a:t>
            </a:r>
            <a:r>
              <a:rPr lang="en-US" b="1" dirty="0" smtClean="0"/>
              <a:t>scenarios</a:t>
            </a:r>
          </a:p>
          <a:p>
            <a:r>
              <a:rPr lang="en-US" dirty="0" smtClean="0"/>
              <a:t>Leverage cross-industry </a:t>
            </a:r>
            <a:r>
              <a:rPr lang="en-US" b="1" dirty="0" smtClean="0"/>
              <a:t>web technologies</a:t>
            </a:r>
          </a:p>
          <a:p>
            <a:r>
              <a:rPr lang="en-US" dirty="0" smtClean="0"/>
              <a:t>Require </a:t>
            </a:r>
            <a:r>
              <a:rPr lang="en-US" b="1" dirty="0" smtClean="0"/>
              <a:t>human readability</a:t>
            </a:r>
            <a:r>
              <a:rPr lang="en-US" dirty="0" smtClean="0"/>
              <a:t> as base level of interoperability</a:t>
            </a:r>
          </a:p>
          <a:p>
            <a:r>
              <a:rPr lang="en-US" dirty="0" smtClean="0"/>
              <a:t>Make content </a:t>
            </a:r>
            <a:r>
              <a:rPr lang="en-US" b="1" dirty="0" smtClean="0"/>
              <a:t>freely available</a:t>
            </a:r>
          </a:p>
          <a:p>
            <a:r>
              <a:rPr lang="en-US" b="0" dirty="0" smtClean="0"/>
              <a:t>Support multiple </a:t>
            </a:r>
            <a:r>
              <a:rPr lang="en-US" b="1" dirty="0" smtClean="0"/>
              <a:t>paradigms </a:t>
            </a:r>
            <a:r>
              <a:rPr lang="en-US" b="0" dirty="0" smtClean="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solidFill>
                  <a:schemeClr val="tx1"/>
                </a:solidFill>
                <a:effectLst/>
                <a:latin typeface="+mn-lt"/>
                <a:ea typeface="+mn-ea"/>
                <a:cs typeface="+mn-cs"/>
              </a:rPr>
              <a:t>Demonstrate best practice </a:t>
            </a:r>
            <a:r>
              <a:rPr lang="en-US" sz="3100" b="1" dirty="0" smtClean="0">
                <a:solidFill>
                  <a:schemeClr val="tx1"/>
                </a:solidFill>
                <a:effectLst/>
                <a:latin typeface="+mn-lt"/>
                <a:ea typeface="+mn-ea"/>
                <a:cs typeface="+mn-cs"/>
              </a:rPr>
              <a:t>governance</a:t>
            </a:r>
            <a:endParaRPr lang="en-CA" sz="3100" dirty="0" smtClean="0">
              <a:effectLst/>
            </a:endParaRPr>
          </a:p>
        </p:txBody>
      </p:sp>
    </p:spTree>
    <p:extLst>
      <p:ext uri="{BB962C8B-B14F-4D97-AF65-F5344CB8AC3E}">
        <p14:creationId xmlns="" xmlns:p14="http://schemas.microsoft.com/office/powerpoint/2010/main" val="17631495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 (that’s not just programmers)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C#, Java, Pascal, Swift, more coming</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 xmlns:p14="http://schemas.microsoft.com/office/powerpoint/2010/main" val="72675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
        <p:nvSpPr>
          <p:cNvPr id="2" name="Title 1"/>
          <p:cNvSpPr>
            <a:spLocks noGrp="1"/>
          </p:cNvSpPr>
          <p:nvPr>
            <p:ph type="title"/>
          </p:nvPr>
        </p:nvSpPr>
        <p:spPr/>
        <p:txBody>
          <a:bodyPr/>
          <a:lstStyle/>
          <a:p>
            <a:r>
              <a:rPr lang="en-US" dirty="0" smtClean="0"/>
              <a:t>Support</a:t>
            </a:r>
            <a:r>
              <a:rPr lang="en-US" baseline="0" dirty="0" smtClean="0"/>
              <a:t> “Common” Scenarios</a:t>
            </a:r>
            <a:endParaRPr lang="en-CA"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Only include data elements we are confident that most (~80%) of normal implementations using that resource will make use of</a:t>
            </a:r>
          </a:p>
          <a:p>
            <a:pPr lvl="1"/>
            <a:r>
              <a:rPr lang="en-US" dirty="0" smtClean="0"/>
              <a:t>Other content in extensions (more on this later)</a:t>
            </a:r>
          </a:p>
          <a:p>
            <a:pPr lvl="1"/>
            <a:r>
              <a:rPr lang="en-US" dirty="0" smtClean="0"/>
              <a:t>Easy to say, governance challenge to achieve</a:t>
            </a:r>
          </a:p>
          <a:p>
            <a:r>
              <a:rPr lang="en-US" dirty="0" smtClean="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spTree>
    <p:extLst>
      <p:ext uri="{BB962C8B-B14F-4D97-AF65-F5344CB8AC3E}">
        <p14:creationId xmlns="" xmlns:p14="http://schemas.microsoft.com/office/powerpoint/2010/main" val="113899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ISO AD type</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dirty="0" err="1" smtClean="0"/>
              <a:t>isNotOrdered</a:t>
            </a:r>
            <a:r>
              <a:rPr lang="en-US" dirty="0"/>
              <a:t>, updateMode, </a:t>
            </a:r>
            <a:r>
              <a:rPr lang="en-US" dirty="0" err="1"/>
              <a:t>flavorId</a:t>
            </a:r>
            <a:r>
              <a:rPr lang="en-US" dirty="0"/>
              <a:t>, </a:t>
            </a:r>
            <a:r>
              <a:rPr lang="en-US" dirty="0" err="1"/>
              <a:t>nullFlavor</a:t>
            </a:r>
            <a:r>
              <a:rPr lang="en-US" dirty="0"/>
              <a:t>, </a:t>
            </a:r>
            <a:r>
              <a:rPr lang="en-US" dirty="0" err="1"/>
              <a:t>controlAct</a:t>
            </a:r>
            <a:r>
              <a:rPr lang="en-US" dirty="0"/>
              <a:t> root &amp; extension, </a:t>
            </a:r>
            <a:r>
              <a:rPr lang="en-US" dirty="0" err="1"/>
              <a:t>validTime</a:t>
            </a:r>
            <a:r>
              <a:rPr lang="en-US" dirty="0"/>
              <a:t> low and high, useable period (GTS – no room on the </a:t>
            </a:r>
            <a:r>
              <a:rPr lang="en-US" dirty="0" smtClean="0"/>
              <a:t>slide), use</a:t>
            </a:r>
          </a:p>
          <a:p>
            <a:pPr lvl="1"/>
            <a:r>
              <a:rPr lang="en-US" dirty="0" smtClean="0"/>
              <a:t>home, primary home, vacation home, workplace, direct, public, bad, physical, postal, temporary, alphabetic, ideographic, syllabic, search, </a:t>
            </a:r>
            <a:r>
              <a:rPr lang="en-US" dirty="0" err="1" smtClean="0"/>
              <a:t>soundex</a:t>
            </a:r>
            <a:r>
              <a:rPr lang="en-US" dirty="0" smtClean="0"/>
              <a:t>, phonetic</a:t>
            </a:r>
          </a:p>
          <a:p>
            <a:r>
              <a:rPr lang="en-US" dirty="0" smtClean="0"/>
              <a:t>0..* parts, each with:</a:t>
            </a:r>
          </a:p>
          <a:p>
            <a:pPr lvl="1"/>
            <a:r>
              <a:rPr lang="en-US" dirty="0" smtClean="0"/>
              <a:t>value, code</a:t>
            </a:r>
            <a:r>
              <a:rPr lang="en-US" dirty="0"/>
              <a:t>, code system, code system name, code system version</a:t>
            </a:r>
            <a:r>
              <a:rPr lang="en-US" dirty="0" smtClean="0"/>
              <a:t>, language, type:</a:t>
            </a:r>
          </a:p>
          <a:p>
            <a:pPr lvl="2"/>
            <a:r>
              <a:rPr lang="en-US" dirty="0" smtClean="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a:t>
            </a:r>
            <a:br>
              <a:rPr lang="en-US" dirty="0" smtClean="0"/>
            </a:br>
            <a:r>
              <a:rPr lang="en-US" dirty="0" smtClean="0"/>
              <a:t>postal code, delivery point identifier</a:t>
            </a:r>
          </a:p>
        </p:txBody>
      </p:sp>
    </p:spTree>
    <p:extLst>
      <p:ext uri="{BB962C8B-B14F-4D97-AF65-F5344CB8AC3E}">
        <p14:creationId xmlns="" xmlns:p14="http://schemas.microsoft.com/office/powerpoint/2010/main" val="162103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FHIR Address</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dirty="0" err="1" smtClean="0">
                <a:solidFill>
                  <a:srgbClr val="FF0000"/>
                </a:solidFill>
              </a:rPr>
              <a:t>isNotOrdered</a:t>
            </a:r>
            <a:r>
              <a:rPr lang="en-US" strike="sngStrike" dirty="0">
                <a:solidFill>
                  <a:srgbClr val="FF0000"/>
                </a:solidFill>
              </a:rPr>
              <a:t>, updateMode, </a:t>
            </a:r>
            <a:r>
              <a:rPr lang="en-US" strike="sngStrike" dirty="0" err="1">
                <a:solidFill>
                  <a:srgbClr val="FF0000"/>
                </a:solidFill>
              </a:rPr>
              <a:t>flavorId</a:t>
            </a:r>
            <a:r>
              <a:rPr lang="en-US" strike="sngStrike" dirty="0">
                <a:solidFill>
                  <a:srgbClr val="FF0000"/>
                </a:solidFill>
              </a:rPr>
              <a:t>, </a:t>
            </a:r>
            <a:r>
              <a:rPr lang="en-US" strike="sngStrike" dirty="0" err="1">
                <a:solidFill>
                  <a:srgbClr val="FF0000"/>
                </a:solidFill>
              </a:rPr>
              <a:t>nullFlavor</a:t>
            </a:r>
            <a:r>
              <a:rPr lang="en-US" strike="sngStrike" dirty="0">
                <a:solidFill>
                  <a:srgbClr val="FF0000"/>
                </a:solidFill>
              </a:rPr>
              <a:t>, </a:t>
            </a:r>
            <a:r>
              <a:rPr lang="en-US" strike="sngStrike" dirty="0" err="1">
                <a:solidFill>
                  <a:srgbClr val="FF0000"/>
                </a:solidFill>
              </a:rPr>
              <a:t>controlAct</a:t>
            </a:r>
            <a:r>
              <a:rPr lang="en-US" strike="sngStrike" dirty="0">
                <a:solidFill>
                  <a:srgbClr val="FF0000"/>
                </a:solidFill>
              </a:rPr>
              <a:t> root &amp; extension, </a:t>
            </a:r>
            <a:r>
              <a:rPr lang="en-US" strike="sngStrike" dirty="0" err="1">
                <a:solidFill>
                  <a:srgbClr val="FF0000"/>
                </a:solidFill>
              </a:rPr>
              <a:t>validTime</a:t>
            </a:r>
            <a:r>
              <a:rPr lang="en-US" strike="sngStrike" dirty="0">
                <a:solidFill>
                  <a:srgbClr val="FF0000"/>
                </a:solidFill>
              </a:rPr>
              <a:t> low and high, useable </a:t>
            </a:r>
            <a:r>
              <a:rPr lang="en-US" b="1" dirty="0" smtClean="0"/>
              <a:t>period</a:t>
            </a:r>
            <a:r>
              <a:rPr lang="en-US" dirty="0" smtClean="0"/>
              <a:t> (low, high)</a:t>
            </a:r>
            <a:r>
              <a:rPr lang="en-US" strike="sngStrike" dirty="0" smtClean="0">
                <a:solidFill>
                  <a:srgbClr val="FF0000"/>
                </a:solidFill>
              </a:rPr>
              <a:t> </a:t>
            </a:r>
            <a:r>
              <a:rPr lang="en-US" strike="sngStrike" dirty="0">
                <a:solidFill>
                  <a:srgbClr val="FF0000"/>
                </a:solidFill>
              </a:rPr>
              <a:t>(GTS – no room on the </a:t>
            </a:r>
            <a:r>
              <a:rPr lang="en-US" strike="sngStrike" dirty="0" smtClean="0">
                <a:solidFill>
                  <a:srgbClr val="FF0000"/>
                </a:solidFill>
              </a:rPr>
              <a:t>slide), </a:t>
            </a:r>
            <a:r>
              <a:rPr lang="en-US" b="1" dirty="0" smtClean="0"/>
              <a:t>use</a:t>
            </a:r>
          </a:p>
          <a:p>
            <a:pPr lvl="1"/>
            <a:r>
              <a:rPr lang="en-US" b="1" dirty="0" smtClean="0"/>
              <a:t>home</a:t>
            </a:r>
            <a:r>
              <a:rPr lang="en-US" strike="sngStrike" dirty="0" smtClean="0">
                <a:solidFill>
                  <a:srgbClr val="FF0000"/>
                </a:solidFill>
              </a:rPr>
              <a:t>, primary home, vacation home, </a:t>
            </a:r>
            <a:r>
              <a:rPr lang="en-US" b="1" dirty="0" smtClean="0"/>
              <a:t>work</a:t>
            </a:r>
            <a:r>
              <a:rPr lang="en-US" strike="sngStrike" dirty="0" smtClean="0">
                <a:solidFill>
                  <a:srgbClr val="FF0000"/>
                </a:solidFill>
              </a:rPr>
              <a:t>place, direct, public, bad, physical, postal, </a:t>
            </a:r>
            <a:r>
              <a:rPr lang="en-US" b="1" dirty="0" smtClean="0"/>
              <a:t>temp</a:t>
            </a:r>
            <a:r>
              <a:rPr lang="en-US" strike="sngStrike" dirty="0" smtClean="0">
                <a:solidFill>
                  <a:srgbClr val="FF0000"/>
                </a:solidFill>
              </a:rPr>
              <a:t>orary, alphabetic, ideographic, syllabic, search, </a:t>
            </a:r>
            <a:r>
              <a:rPr lang="en-US" strike="sngStrike" dirty="0" err="1" smtClean="0">
                <a:solidFill>
                  <a:srgbClr val="FF0000"/>
                </a:solidFill>
              </a:rPr>
              <a:t>soundex</a:t>
            </a:r>
            <a:r>
              <a:rPr lang="en-US" strike="sngStrike" dirty="0" smtClean="0">
                <a:solidFill>
                  <a:srgbClr val="FF0000"/>
                </a:solidFill>
              </a:rPr>
              <a:t>, phonetic, </a:t>
            </a:r>
            <a:r>
              <a:rPr lang="en-US" dirty="0" smtClean="0"/>
              <a:t>old</a:t>
            </a:r>
          </a:p>
          <a:p>
            <a:r>
              <a:rPr lang="en-US" strike="sngStrike" dirty="0" smtClean="0">
                <a:solidFill>
                  <a:srgbClr val="FF0000"/>
                </a:solidFill>
              </a:rPr>
              <a:t>0..* parts, each </a:t>
            </a:r>
            <a:r>
              <a:rPr lang="en-US" strike="sngStrike" dirty="0" err="1" smtClean="0">
                <a:solidFill>
                  <a:srgbClr val="FF0000"/>
                </a:solidFill>
              </a:rPr>
              <a:t>with:</a:t>
            </a:r>
            <a:r>
              <a:rPr lang="en-US" dirty="0" err="1" smtClean="0"/>
              <a:t>text</a:t>
            </a:r>
            <a:endParaRPr lang="en-US" dirty="0" smtClean="0"/>
          </a:p>
          <a:p>
            <a:pPr lvl="1"/>
            <a:r>
              <a:rPr lang="en-US" strike="sngStrike" dirty="0" smtClean="0">
                <a:solidFill>
                  <a:srgbClr val="FF0000"/>
                </a:solidFill>
              </a:rPr>
              <a:t>value, code</a:t>
            </a:r>
            <a:r>
              <a:rPr lang="en-US" strike="sngStrike" dirty="0">
                <a:solidFill>
                  <a:srgbClr val="FF0000"/>
                </a:solidFill>
              </a:rPr>
              <a:t>, code system, code system name, code system version</a:t>
            </a:r>
            <a:r>
              <a:rPr lang="en-US" strike="sngStrike" dirty="0" smtClean="0">
                <a:solidFill>
                  <a:srgbClr val="FF0000"/>
                </a:solidFill>
              </a:rPr>
              <a:t>, language, type:</a:t>
            </a:r>
          </a:p>
          <a:p>
            <a:pPr lvl="2"/>
            <a:r>
              <a:rPr lang="en-US" strike="sngStrike" dirty="0" smtClean="0">
                <a:solidFill>
                  <a:srgbClr val="FF0000"/>
                </a:solidFill>
              </a:rPr>
              <a:t>address </a:t>
            </a:r>
            <a:r>
              <a:rPr lang="en-US" b="1" dirty="0" smtClean="0"/>
              <a:t>line</a:t>
            </a:r>
            <a:r>
              <a:rPr lang="en-US" strike="sngStrike" dirty="0" smtClean="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smtClean="0"/>
              <a:t>country</a:t>
            </a:r>
            <a:r>
              <a:rPr lang="en-US" strike="sngStrike" dirty="0" smtClean="0">
                <a:solidFill>
                  <a:srgbClr val="FF0000"/>
                </a:solidFill>
              </a:rPr>
              <a:t>, county or parish, </a:t>
            </a:r>
            <a:r>
              <a:rPr lang="en-US" strike="sngStrike" dirty="0" err="1" smtClean="0">
                <a:solidFill>
                  <a:srgbClr val="FF0000"/>
                </a:solidFill>
              </a:rPr>
              <a:t>municipality</a:t>
            </a:r>
            <a:r>
              <a:rPr lang="en-US" b="1" dirty="0" err="1" smtClean="0"/>
              <a:t>city</a:t>
            </a:r>
            <a:r>
              <a:rPr lang="en-US" strike="sngStrike" dirty="0" smtClean="0">
                <a:solidFill>
                  <a:srgbClr val="FF0000"/>
                </a:solidFill>
              </a:rPr>
              <a:t>, delimiter, post box, precinct, </a:t>
            </a:r>
            <a:br>
              <a:rPr lang="en-US" strike="sngStrike" dirty="0" smtClean="0">
                <a:solidFill>
                  <a:srgbClr val="FF0000"/>
                </a:solidFill>
              </a:rPr>
            </a:br>
            <a:r>
              <a:rPr lang="en-US" b="1" dirty="0" smtClean="0"/>
              <a:t>state</a:t>
            </a:r>
            <a:r>
              <a:rPr lang="en-US" strike="sngStrike" dirty="0" smtClean="0">
                <a:solidFill>
                  <a:srgbClr val="FF0000"/>
                </a:solidFill>
              </a:rPr>
              <a:t> or province, postal </a:t>
            </a:r>
            <a:r>
              <a:rPr lang="en-US" strike="sngStrike" dirty="0" err="1" smtClean="0">
                <a:solidFill>
                  <a:srgbClr val="FF0000"/>
                </a:solidFill>
              </a:rPr>
              <a:t>code</a:t>
            </a:r>
            <a:r>
              <a:rPr lang="en-US" b="1" dirty="0" err="1" smtClean="0"/>
              <a:t>zip</a:t>
            </a:r>
            <a:r>
              <a:rPr lang="en-US" strike="sngStrike" dirty="0" smtClean="0">
                <a:solidFill>
                  <a:srgbClr val="FF0000"/>
                </a:solidFill>
              </a:rPr>
              <a:t>, delivery point identifier</a:t>
            </a:r>
          </a:p>
        </p:txBody>
      </p:sp>
    </p:spTree>
    <p:extLst>
      <p:ext uri="{BB962C8B-B14F-4D97-AF65-F5344CB8AC3E}">
        <p14:creationId xmlns="" xmlns:p14="http://schemas.microsoft.com/office/powerpoint/2010/main" val="1135061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Won’t extensions break interoperability?</a:t>
            </a:r>
            <a:endParaRPr lang="en-CA" dirty="0"/>
          </a:p>
        </p:txBody>
      </p:sp>
      <p:sp>
        <p:nvSpPr>
          <p:cNvPr id="3" name="Content Placeholder 2"/>
          <p:cNvSpPr>
            <a:spLocks noGrp="1"/>
          </p:cNvSpPr>
          <p:nvPr>
            <p:ph idx="1"/>
          </p:nvPr>
        </p:nvSpPr>
        <p:spPr/>
        <p:txBody>
          <a:bodyPr/>
          <a:lstStyle/>
          <a:p>
            <a:r>
              <a:rPr lang="en-US" dirty="0" smtClean="0"/>
              <a:t>The 80% + narrative helps provide “base” interoperability</a:t>
            </a:r>
          </a:p>
          <a:p>
            <a:endParaRPr lang="en-US" dirty="0" smtClean="0"/>
          </a:p>
          <a:p>
            <a:r>
              <a:rPr lang="en-US" dirty="0" smtClean="0"/>
              <a:t>For “robust” interoperability</a:t>
            </a:r>
          </a:p>
          <a:p>
            <a:pPr lvl="1"/>
            <a:r>
              <a:rPr lang="en-US" dirty="0" smtClean="0"/>
              <a:t>Profile – constrains structure</a:t>
            </a:r>
          </a:p>
          <a:p>
            <a:pPr lvl="1"/>
            <a:r>
              <a:rPr lang="en-US" dirty="0" smtClean="0"/>
              <a:t>Conformance – constrains behavior</a:t>
            </a:r>
          </a:p>
          <a:p>
            <a:pPr lvl="2"/>
            <a:r>
              <a:rPr lang="en-US" dirty="0" smtClean="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 xmlns:p14="http://schemas.microsoft.com/office/powerpoint/2010/main" val="1092394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technologies</a:t>
            </a:r>
            <a:endParaRPr lang="en-CA" dirty="0"/>
          </a:p>
        </p:txBody>
      </p:sp>
      <p:sp>
        <p:nvSpPr>
          <p:cNvPr id="3" name="Content Placeholder 2"/>
          <p:cNvSpPr>
            <a:spLocks noGrp="1"/>
          </p:cNvSpPr>
          <p:nvPr>
            <p:ph idx="1"/>
          </p:nvPr>
        </p:nvSpPr>
        <p:spPr/>
        <p:txBody>
          <a:bodyPr/>
          <a:lstStyle/>
          <a:p>
            <a:r>
              <a:rPr lang="en-CA" dirty="0" smtClean="0"/>
              <a:t>Instances shared using XML &amp; JSON</a:t>
            </a:r>
          </a:p>
          <a:p>
            <a:r>
              <a:rPr lang="en-CA" dirty="0" smtClean="0"/>
              <a:t>Web calls work the same way they do for Google &amp; Twitter</a:t>
            </a:r>
          </a:p>
          <a:p>
            <a:r>
              <a:rPr lang="en-CA" dirty="0" smtClean="0"/>
              <a:t>Rely on HTTPS, </a:t>
            </a:r>
            <a:r>
              <a:rPr lang="en-CA" dirty="0" err="1" smtClean="0"/>
              <a:t>Oauth</a:t>
            </a:r>
            <a:r>
              <a:rPr lang="en-CA" dirty="0" smtClean="0"/>
              <a:t>, etc. for security functions</a:t>
            </a:r>
          </a:p>
          <a:p>
            <a:r>
              <a:rPr lang="en-US" dirty="0" smtClean="0"/>
              <a:t>Benefits</a:t>
            </a:r>
          </a:p>
          <a:p>
            <a:pPr lvl="1"/>
            <a:r>
              <a:rPr lang="en-US" dirty="0" smtClean="0"/>
              <a:t>Cross-Industry standards</a:t>
            </a:r>
          </a:p>
          <a:p>
            <a:pPr lvl="1"/>
            <a:r>
              <a:rPr lang="en-US" dirty="0" smtClean="0"/>
              <a:t>Well supported by tools</a:t>
            </a:r>
          </a:p>
          <a:p>
            <a:pPr lvl="1"/>
            <a:r>
              <a:rPr lang="en-US" dirty="0" smtClean="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smtClean="0">
                <a:ln w="12700">
                  <a:noFill/>
                  <a:prstDash val="solid"/>
                </a:ln>
                <a:solidFill>
                  <a:schemeClr val="accent1">
                    <a:alpha val="5000"/>
                  </a:schemeClr>
                </a:solidFill>
                <a:effectLst>
                  <a:outerShdw blurRad="41275" dist="20320" dir="1800000" algn="tl" rotWithShape="0">
                    <a:srgbClr val="000000">
                      <a:alpha val="40000"/>
                    </a:srgbClr>
                  </a:outerShdw>
                </a:effectLst>
              </a:rPr>
              <a:t>http://...</a:t>
            </a:r>
            <a:endPar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endParaRPr>
          </a:p>
        </p:txBody>
      </p:sp>
    </p:spTree>
    <p:extLst>
      <p:ext uri="{BB962C8B-B14F-4D97-AF65-F5344CB8AC3E}">
        <p14:creationId xmlns="" xmlns:p14="http://schemas.microsoft.com/office/powerpoint/2010/main" val="24882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CA" dirty="0"/>
          </a:p>
        </p:txBody>
      </p:sp>
      <p:sp>
        <p:nvSpPr>
          <p:cNvPr id="3" name="Content Placeholder 2"/>
          <p:cNvSpPr>
            <a:spLocks noGrp="1"/>
          </p:cNvSpPr>
          <p:nvPr>
            <p:ph idx="1"/>
          </p:nvPr>
        </p:nvSpPr>
        <p:spPr/>
        <p:txBody>
          <a:bodyPr/>
          <a:lstStyle/>
          <a:p>
            <a:r>
              <a:rPr lang="en-US" dirty="0" smtClean="0"/>
              <a:t>Clinical Documents has both narrative and data</a:t>
            </a:r>
          </a:p>
          <a:p>
            <a:r>
              <a:rPr lang="en-US" dirty="0" smtClean="0"/>
              <a:t>The data / narrative dynamic exists throughout the process </a:t>
            </a:r>
          </a:p>
          <a:p>
            <a:pPr lvl="0"/>
            <a:r>
              <a:rPr lang="en-US" dirty="0" smtClean="0"/>
              <a:t>In FHIR, </a:t>
            </a:r>
            <a:r>
              <a:rPr lang="en-US" b="1" dirty="0" smtClean="0"/>
              <a:t>every</a:t>
            </a:r>
            <a:r>
              <a:rPr lang="en-US" b="0" baseline="0" dirty="0" smtClean="0"/>
              <a:t> resource </a:t>
            </a:r>
            <a:r>
              <a:rPr lang="en-US" dirty="0" smtClean="0"/>
              <a:t>can (should)</a:t>
            </a:r>
            <a:r>
              <a:rPr lang="en-US" b="0" baseline="0" dirty="0" smtClean="0"/>
              <a:t> </a:t>
            </a:r>
            <a:br>
              <a:rPr lang="en-US" b="0" baseline="0" dirty="0" smtClean="0"/>
            </a:br>
            <a:r>
              <a:rPr lang="en-US" b="0" baseline="0" dirty="0" smtClean="0"/>
              <a:t>have a human-readable expression</a:t>
            </a:r>
          </a:p>
          <a:p>
            <a:pPr lvl="1"/>
            <a:r>
              <a:rPr lang="en-US" dirty="0" smtClean="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6980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Freely available</a:t>
            </a:r>
            <a:endParaRPr lang="en-CA" dirty="0"/>
          </a:p>
        </p:txBody>
      </p:sp>
      <p:sp>
        <p:nvSpPr>
          <p:cNvPr id="3" name="Content Placeholder 2"/>
          <p:cNvSpPr>
            <a:spLocks noGrp="1"/>
          </p:cNvSpPr>
          <p:nvPr>
            <p:ph idx="1"/>
          </p:nvPr>
        </p:nvSpPr>
        <p:spPr/>
        <p:txBody>
          <a:bodyPr/>
          <a:lstStyle/>
          <a:p>
            <a:r>
              <a:rPr lang="en-US" dirty="0" smtClean="0"/>
              <a:t>Unencumbered – free for use, no membership required</a:t>
            </a:r>
          </a:p>
          <a:p>
            <a:r>
              <a:rPr lang="en-US" dirty="0" smtClean="0">
                <a:hlinkClick r:id="rId3"/>
              </a:rPr>
              <a:t>http://hl7.org/fhir</a:t>
            </a:r>
            <a:r>
              <a:rPr lang="en-US" dirty="0" smtClean="0"/>
              <a:t> + other versions</a:t>
            </a:r>
          </a:p>
          <a:p>
            <a:r>
              <a:rPr lang="en-US" dirty="0" smtClean="0"/>
              <a:t>Licensed under CC0: True public domain</a:t>
            </a:r>
            <a:endParaRPr lang="en-US" dirty="0"/>
          </a:p>
          <a:p>
            <a:r>
              <a:rPr lang="en-US" dirty="0" smtClean="0"/>
              <a:t>Any use is allowed</a:t>
            </a:r>
          </a:p>
          <a:p>
            <a:r>
              <a:rPr lang="en-US" dirty="0" smtClean="0"/>
              <a:t>HL7 enforces the trademark protection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73986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Who am I?</a:t>
            </a:r>
            <a:endParaRPr lang="en-US" noProof="0" dirty="0"/>
          </a:p>
        </p:txBody>
      </p:sp>
      <p:sp>
        <p:nvSpPr>
          <p:cNvPr id="3" name="Content Placeholder 2"/>
          <p:cNvSpPr>
            <a:spLocks noGrp="1"/>
          </p:cNvSpPr>
          <p:nvPr>
            <p:ph idx="1"/>
          </p:nvPr>
        </p:nvSpPr>
        <p:spPr/>
        <p:txBody>
          <a:bodyPr/>
          <a:lstStyle/>
          <a:p>
            <a:r>
              <a:rPr lang="en-US" b="1" noProof="0" dirty="0" smtClean="0"/>
              <a:t>Name:</a:t>
            </a:r>
            <a:r>
              <a:rPr lang="en-US" noProof="0" dirty="0" smtClean="0"/>
              <a:t> Lloyd McKenzie</a:t>
            </a:r>
          </a:p>
          <a:p>
            <a:r>
              <a:rPr lang="en-US" b="1" noProof="0" dirty="0" smtClean="0"/>
              <a:t>Company:</a:t>
            </a:r>
            <a:r>
              <a:rPr lang="en-US" noProof="0" dirty="0" smtClean="0"/>
              <a:t> Gevity</a:t>
            </a:r>
          </a:p>
          <a:p>
            <a:r>
              <a:rPr lang="en-US" b="1" noProof="0" dirty="0" smtClean="0"/>
              <a:t>Background:</a:t>
            </a:r>
          </a:p>
          <a:p>
            <a:pPr lvl="1"/>
            <a:r>
              <a:rPr lang="en-US" noProof="0" dirty="0" smtClean="0"/>
              <a:t>One of FHIR’s 3 principle editors</a:t>
            </a:r>
          </a:p>
          <a:p>
            <a:pPr lvl="1"/>
            <a:r>
              <a:rPr lang="en-US" noProof="0" dirty="0" smtClean="0"/>
              <a:t>Co-chair FHIR Management Group</a:t>
            </a:r>
          </a:p>
          <a:p>
            <a:pPr lvl="1"/>
            <a:r>
              <a:rPr lang="en-US" noProof="0" dirty="0" smtClean="0"/>
              <a:t>Co-chair HL7 Modeling &amp; Methodology</a:t>
            </a:r>
          </a:p>
          <a:p>
            <a:pPr lvl="1"/>
            <a:r>
              <a:rPr lang="en-US" noProof="0" dirty="0" smtClean="0"/>
              <a:t>Chair HL7 Canada Architecture &amp; Infrastructure</a:t>
            </a:r>
          </a:p>
          <a:p>
            <a:pPr lvl="1"/>
            <a:r>
              <a:rPr lang="en-US" noProof="0" dirty="0" smtClean="0"/>
              <a:t>Heavily involved in HL7 and healthcare exchange for last 15 years (v2, v3, CDA,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786774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a:p>
            <a:pPr lvl="1"/>
            <a:r>
              <a:rPr lang="en-US" dirty="0" smtClean="0"/>
              <a:t>REST – Lightweight, leverages web stack</a:t>
            </a:r>
          </a:p>
          <a:p>
            <a:pPr lvl="1"/>
            <a:r>
              <a:rPr lang="en-US" dirty="0" smtClean="0"/>
              <a:t>Documents – Long-term persistence</a:t>
            </a:r>
          </a:p>
          <a:p>
            <a:pPr lvl="1"/>
            <a:r>
              <a:rPr lang="en-US" dirty="0" smtClean="0"/>
              <a:t>Messages – Request/response paradigm</a:t>
            </a:r>
          </a:p>
          <a:p>
            <a:pPr lvl="1"/>
            <a:r>
              <a:rPr lang="en-US" dirty="0" smtClean="0"/>
              <a:t>Services – other SOA-based interfaces</a:t>
            </a:r>
          </a:p>
          <a:p>
            <a:r>
              <a:rPr lang="en-US" dirty="0" smtClean="0"/>
              <a:t>Regardless of approach, content stays the same</a:t>
            </a:r>
          </a:p>
          <a:p>
            <a:pPr lvl="1"/>
            <a:r>
              <a:rPr lang="en-US" dirty="0" smtClean="0"/>
              <a:t>Can leverage same models, same </a:t>
            </a:r>
            <a:r>
              <a:rPr lang="en-US" smtClean="0"/>
              <a:t>profiles everywhere</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Tree>
    <p:extLst>
      <p:ext uri="{BB962C8B-B14F-4D97-AF65-F5344CB8AC3E}">
        <p14:creationId xmlns="" xmlns:p14="http://schemas.microsoft.com/office/powerpoint/2010/main" val="1054092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Architectures</a:t>
            </a:r>
            <a:endParaRPr lang="en-CA" dirty="0"/>
          </a:p>
        </p:txBody>
      </p:sp>
      <p:sp>
        <p:nvSpPr>
          <p:cNvPr id="3" name="Content Placeholder 2"/>
          <p:cNvSpPr>
            <a:spLocks noGrp="1"/>
          </p:cNvSpPr>
          <p:nvPr>
            <p:ph idx="1"/>
          </p:nvPr>
        </p:nvSpPr>
        <p:spPr/>
        <p:txBody>
          <a:bodyPr/>
          <a:lstStyle/>
          <a:p>
            <a:r>
              <a:rPr lang="en-US" dirty="0" smtClean="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15616" y="3356992"/>
            <a:ext cx="2591258" cy="2591258"/>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08105" y="3356992"/>
            <a:ext cx="1453084" cy="260925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665929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smtClean="0"/>
              <a:t>These factors will drive down the cost of integration and interoperability </a:t>
            </a:r>
          </a:p>
          <a:p>
            <a:pPr lvl="1"/>
            <a:r>
              <a:rPr lang="en-AU" sz="2600" dirty="0" smtClean="0"/>
              <a:t>Easier to Develop</a:t>
            </a:r>
          </a:p>
          <a:p>
            <a:pPr lvl="1"/>
            <a:r>
              <a:rPr lang="en-AU" sz="2600" dirty="0" smtClean="0"/>
              <a:t>Easier to Troubleshoot</a:t>
            </a:r>
          </a:p>
          <a:p>
            <a:pPr lvl="1"/>
            <a:r>
              <a:rPr lang="en-AU" sz="2600" dirty="0" smtClean="0"/>
              <a:t>Easier to Leverage in production</a:t>
            </a:r>
          </a:p>
          <a:p>
            <a:pPr lvl="1"/>
            <a:r>
              <a:rPr lang="en-AU" sz="2600" dirty="0" smtClean="0"/>
              <a:t>More people to do the work (less expensive consultants)</a:t>
            </a:r>
          </a:p>
          <a:p>
            <a:r>
              <a:rPr lang="en-AU" sz="2800" dirty="0" smtClean="0"/>
              <a:t>Competing approaches will have to match the cost, or disappear – effect is already being felt</a:t>
            </a:r>
          </a:p>
        </p:txBody>
      </p:sp>
    </p:spTree>
    <p:extLst>
      <p:ext uri="{BB962C8B-B14F-4D97-AF65-F5344CB8AC3E}">
        <p14:creationId xmlns="" xmlns:p14="http://schemas.microsoft.com/office/powerpoint/2010/main" val="11495928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impact of FHIR</a:t>
            </a:r>
            <a:endParaRPr lang="en-AU" dirty="0"/>
          </a:p>
        </p:txBody>
      </p:sp>
      <p:sp>
        <p:nvSpPr>
          <p:cNvPr id="3" name="Content Placeholder 2"/>
          <p:cNvSpPr>
            <a:spLocks noGrp="1"/>
          </p:cNvSpPr>
          <p:nvPr>
            <p:ph idx="1"/>
          </p:nvPr>
        </p:nvSpPr>
        <p:spPr>
          <a:xfrm>
            <a:off x="539552" y="1844824"/>
            <a:ext cx="7772400" cy="4478149"/>
          </a:xfrm>
        </p:spPr>
        <p:txBody>
          <a:bodyPr/>
          <a:lstStyle/>
          <a:p>
            <a:r>
              <a:rPr lang="en-AU" sz="2800" dirty="0" smtClean="0"/>
              <a:t>Impact of FHIR on the market:</a:t>
            </a:r>
          </a:p>
          <a:p>
            <a:pPr lvl="1"/>
            <a:r>
              <a:rPr lang="en-AU" sz="2400" dirty="0" smtClean="0"/>
              <a:t>Drive interoperability prices down</a:t>
            </a:r>
          </a:p>
          <a:p>
            <a:pPr lvl="1"/>
            <a:r>
              <a:rPr lang="en-AU" sz="2400" dirty="0" smtClean="0"/>
              <a:t>Higher Expectations</a:t>
            </a:r>
          </a:p>
          <a:p>
            <a:pPr lvl="1"/>
            <a:r>
              <a:rPr lang="en-AU" sz="2400" dirty="0" smtClean="0"/>
              <a:t>Increased spend on integration (N x 2!)</a:t>
            </a:r>
          </a:p>
          <a:p>
            <a:r>
              <a:rPr lang="en-AU" sz="2800" dirty="0" smtClean="0"/>
              <a:t>Overall Market focus</a:t>
            </a:r>
          </a:p>
          <a:p>
            <a:pPr lvl="1"/>
            <a:r>
              <a:rPr lang="en-AU" sz="2400" dirty="0" smtClean="0"/>
              <a:t>PHR on the web</a:t>
            </a:r>
          </a:p>
          <a:p>
            <a:pPr lvl="1"/>
            <a:r>
              <a:rPr lang="en-AU" sz="2400" dirty="0" smtClean="0"/>
              <a:t>Healthcare repositories (MHD+)</a:t>
            </a:r>
          </a:p>
          <a:p>
            <a:pPr lvl="1"/>
            <a:r>
              <a:rPr lang="en-AU" sz="2400" dirty="0" smtClean="0"/>
              <a:t>Device Data management</a:t>
            </a:r>
          </a:p>
          <a:p>
            <a:r>
              <a:rPr lang="en-AU" sz="2800" dirty="0" smtClean="0"/>
              <a:t>Freeing data can enable new business models and new companies</a:t>
            </a:r>
            <a:endParaRPr lang="en-AU" sz="2800" dirty="0"/>
          </a:p>
          <a:p>
            <a:pPr lvl="1"/>
            <a:endParaRPr lang="en-AU" sz="2400"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33</a:t>
            </a:fld>
            <a:endParaRPr lang="en-CA" dirty="0"/>
          </a:p>
        </p:txBody>
      </p:sp>
    </p:spTree>
    <p:extLst>
      <p:ext uri="{BB962C8B-B14F-4D97-AF65-F5344CB8AC3E}">
        <p14:creationId xmlns="" xmlns:p14="http://schemas.microsoft.com/office/powerpoint/2010/main" val="4289449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FHIR Resources</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 xmlns:p14="http://schemas.microsoft.com/office/powerpoint/2010/main" val="1900151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smtClean="0">
                <a:solidFill>
                  <a:schemeClr val="bg2">
                    <a:lumMod val="50000"/>
                  </a:schemeClr>
                </a:solidFill>
              </a:rPr>
              <a:t>+</a:t>
            </a:r>
            <a:endParaRPr lang="nl-NL" sz="6600" dirty="0">
              <a:solidFill>
                <a:schemeClr val="bg2">
                  <a:lumMod val="50000"/>
                </a:schemeClr>
              </a:solidFill>
            </a:endParaRP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nl-NL" dirty="0" smtClean="0"/>
              <a:t>FHIR solutions</a:t>
            </a:r>
            <a:endParaRPr lang="nl-NL"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smtClean="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smtClean="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smtClean="0"/>
              <a:t>Solution</a:t>
            </a:r>
            <a:endParaRPr lang="en-CA" sz="2000" b="1" dirty="0"/>
          </a:p>
        </p:txBody>
      </p:sp>
    </p:spTree>
    <p:extLst>
      <p:ext uri="{BB962C8B-B14F-4D97-AF65-F5344CB8AC3E}">
        <p14:creationId xmlns="" xmlns:p14="http://schemas.microsoft.com/office/powerpoint/2010/main" val="215697013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68"/>
                                        </p:tgtEl>
                                        <p:attrNameLst>
                                          <p:attrName>style.visibility</p:attrName>
                                        </p:attrNameLst>
                                      </p:cBhvr>
                                      <p:to>
                                        <p:strVal val="visible"/>
                                      </p:to>
                                    </p:set>
                                    <p:anim calcmode="lin" valueType="num">
                                      <p:cBhvr additive="base">
                                        <p:cTn id="19" dur="500" fill="hold"/>
                                        <p:tgtEl>
                                          <p:spTgt spid="11268"/>
                                        </p:tgtEl>
                                        <p:attrNameLst>
                                          <p:attrName>ppt_x</p:attrName>
                                        </p:attrNameLst>
                                      </p:cBhvr>
                                      <p:tavLst>
                                        <p:tav tm="0">
                                          <p:val>
                                            <p:strVal val="#ppt_x"/>
                                          </p:val>
                                        </p:tav>
                                        <p:tav tm="100000">
                                          <p:val>
                                            <p:strVal val="#ppt_x"/>
                                          </p:val>
                                        </p:tav>
                                      </p:tavLst>
                                    </p:anim>
                                    <p:anim calcmode="lin" valueType="num">
                                      <p:cBhvr additive="base">
                                        <p:cTn id="20"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a:t>
            </a:r>
            <a:endParaRPr lang="en-AU" dirty="0"/>
          </a:p>
        </p:txBody>
      </p:sp>
      <p:sp>
        <p:nvSpPr>
          <p:cNvPr id="3" name="Content Placeholder 2"/>
          <p:cNvSpPr>
            <a:spLocks noGrp="1"/>
          </p:cNvSpPr>
          <p:nvPr>
            <p:ph idx="1"/>
          </p:nvPr>
        </p:nvSpPr>
        <p:spPr/>
        <p:txBody>
          <a:bodyPr/>
          <a:lstStyle/>
          <a:p>
            <a:r>
              <a:rPr lang="en-AU" dirty="0" smtClean="0"/>
              <a:t>“Resources” are:</a:t>
            </a:r>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a:t>
            </a:r>
          </a:p>
          <a:p>
            <a:pPr lvl="1"/>
            <a:r>
              <a:rPr lang="en-AU" dirty="0" smtClean="0"/>
              <a:t>“of interest” to healthcare</a:t>
            </a:r>
          </a:p>
          <a:p>
            <a:pPr lvl="1"/>
            <a:endParaRPr lang="en-AU" dirty="0" smtClean="0"/>
          </a:p>
          <a:p>
            <a:pPr lvl="1"/>
            <a:r>
              <a:rPr lang="en-AU" dirty="0" smtClean="0"/>
              <a:t>V2: Sort of like Segments</a:t>
            </a:r>
          </a:p>
          <a:p>
            <a:pPr lvl="1"/>
            <a:r>
              <a:rPr lang="en-AU" dirty="0" smtClean="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pic>
        <p:nvPicPr>
          <p:cNvPr id="7" name="Picture 6"/>
          <p:cNvPicPr>
            <a:picLocks noChangeAspect="1"/>
          </p:cNvPicPr>
          <p:nvPr/>
        </p:nvPicPr>
        <p:blipFill rotWithShape="1">
          <a:blip r:embed="rId2" cstate="print">
            <a:extLst>
              <a:ext uri="{28A0092B-C50C-407E-A947-70E740481C1C}">
                <a14:useLocalDpi xmlns=""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1799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FHIR Resource URLs</a:t>
            </a:r>
            <a:endParaRPr lang="en-AU" dirty="0"/>
          </a:p>
        </p:txBody>
      </p:sp>
      <p:graphicFrame>
        <p:nvGraphicFramePr>
          <p:cNvPr id="7" name="Content Placeholder 6"/>
          <p:cNvGraphicFramePr>
            <a:graphicFrameLocks noGrp="1"/>
          </p:cNvGraphicFramePr>
          <p:nvPr>
            <p:ph sz="quarter" idx="1"/>
            <p:extLst>
              <p:ext uri="{D42A27DB-BD31-4B8C-83A1-F6EECF244321}">
                <p14:modId xmlns="" xmlns:p14="http://schemas.microsoft.com/office/powerpoint/2010/main" val="4192620140"/>
              </p:ext>
            </p:extLst>
          </p:nvPr>
        </p:nvGraphicFramePr>
        <p:xfrm>
          <a:off x="323527" y="1700809"/>
          <a:ext cx="8352930" cy="4643440"/>
        </p:xfrm>
        <a:graphic>
          <a:graphicData uri="http://schemas.openxmlformats.org/drawingml/2006/table">
            <a:tbl>
              <a:tblPr firstRow="1" bandRow="1">
                <a:tableStyleId>{5C22544A-7EE6-4342-B048-85BDC9FD1C3A}</a:tableStyleId>
              </a:tblPr>
              <a:tblGrid>
                <a:gridCol w="2160241"/>
                <a:gridCol w="1728192"/>
                <a:gridCol w="2592288"/>
                <a:gridCol w="1872209"/>
              </a:tblGrid>
              <a:tr h="643307">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Template</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Description</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Example</a:t>
                      </a:r>
                      <a:endParaRPr kumimoji="0" lang="en-AU" sz="16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Operations</a:t>
                      </a:r>
                      <a:endParaRPr kumimoji="0" lang="en-AU" sz="1600" b="1" kern="1200" dirty="0">
                        <a:solidFill>
                          <a:schemeClr val="bg1"/>
                        </a:solidFill>
                        <a:latin typeface="Franklin Gothic Book" charset="0"/>
                        <a:ea typeface="ＭＳ Ｐゴシック" charset="-128"/>
                        <a:cs typeface="ＭＳ Ｐゴシック" charset="-128"/>
                      </a:endParaRPr>
                    </a:p>
                  </a:txBody>
                  <a:tcPr/>
                </a:tc>
              </a:tr>
              <a:tr h="450034">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OPTIONS, POST</a:t>
                      </a:r>
                      <a:endParaRPr kumimoji="0" lang="en-AU" sz="1600" b="1" kern="1200" dirty="0">
                        <a:solidFill>
                          <a:schemeClr val="tx1"/>
                        </a:solidFill>
                        <a:latin typeface="Franklin Gothic Book" charset="0"/>
                        <a:ea typeface="ＭＳ Ｐゴシック" charset="-128"/>
                        <a:cs typeface="ＭＳ Ｐゴシック" charset="-128"/>
                      </a:endParaRPr>
                    </a:p>
                  </a:txBody>
                  <a:tcPr/>
                </a:tc>
              </a:tr>
              <a:tr h="706858">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http://fhir.com/Patient</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GET, POST</a:t>
                      </a:r>
                      <a:endParaRPr kumimoji="0" lang="en-AU" sz="1600" b="1" kern="1200" dirty="0">
                        <a:solidFill>
                          <a:schemeClr val="tx1"/>
                        </a:solidFill>
                        <a:latin typeface="Franklin Gothic Book" charset="0"/>
                        <a:ea typeface="ＭＳ Ｐゴシック" charset="-128"/>
                        <a:cs typeface="ＭＳ Ｐゴシック" charset="-128"/>
                      </a:endParaRPr>
                    </a:p>
                  </a:txBody>
                  <a:tcPr/>
                </a:tc>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URL for a resource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 PUT, DELETE</a:t>
                      </a:r>
                    </a:p>
                  </a:txBody>
                  <a:tcPr/>
                </a:tc>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[base]/[type]/[id]/$[name]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Operation (server action)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br>
                        <a:rPr kumimoji="0" lang="en-AU" sz="1600" b="1" kern="1200" dirty="0" smtClean="0">
                          <a:solidFill>
                            <a:schemeClr val="tx1"/>
                          </a:solidFill>
                          <a:latin typeface="Franklin Gothic Book" charset="0"/>
                          <a:ea typeface="ＭＳ Ｐゴシック" charset="-128"/>
                          <a:cs typeface="ＭＳ Ｐゴシック" charset="-128"/>
                        </a:rPr>
                      </a:br>
                      <a:r>
                        <a:rPr kumimoji="0" lang="en-AU" sz="1600" b="1" kern="1200" dirty="0" smtClean="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POST</a:t>
                      </a:r>
                    </a:p>
                  </a:txBody>
                  <a:tcPr/>
                </a:tc>
              </a:tr>
              <a:tr h="1117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smtClean="0">
                          <a:solidFill>
                            <a:schemeClr val="tx1"/>
                          </a:solidFill>
                          <a:latin typeface="Franklin Gothic Book" charset="0"/>
                          <a:ea typeface="ＭＳ Ｐゴシック" charset="-128"/>
                          <a:cs typeface="ＭＳ Ｐゴシック" charset="-128"/>
                        </a:rPr>
                        <a:t>[base]/[type]/[id]/_history/[vid]</a:t>
                      </a: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http://fhir.com/Patient/23/_</a:t>
                      </a:r>
                      <a:r>
                        <a:rPr kumimoji="0" lang="en-AU" sz="1600" b="1" kern="1200" dirty="0" smtClean="0">
                          <a:solidFill>
                            <a:schemeClr val="tx1"/>
                          </a:solidFill>
                          <a:latin typeface="Franklin Gothic Book" charset="0"/>
                          <a:ea typeface="ＭＳ Ｐゴシック" charset="-128"/>
                          <a:cs typeface="ＭＳ Ｐゴシック" charset="-128"/>
                        </a:rPr>
                        <a:t>history/2</a:t>
                      </a:r>
                      <a:endParaRPr kumimoji="0" lang="en-AU" sz="1600" b="1" kern="1200" dirty="0" smtClean="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a:t>
                      </a:r>
                    </a:p>
                  </a:txBody>
                  <a:tcPr/>
                </a:tc>
              </a:tr>
            </a:tbl>
          </a:graphicData>
        </a:graphic>
      </p:graphicFrame>
    </p:spTree>
    <p:extLst>
      <p:ext uri="{BB962C8B-B14F-4D97-AF65-F5344CB8AC3E}">
        <p14:creationId xmlns="" xmlns:p14="http://schemas.microsoft.com/office/powerpoint/2010/main" val="16366924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What’s a Resource?</a:t>
            </a:r>
            <a:endParaRPr lang="en-CA" dirty="0"/>
          </a:p>
        </p:txBody>
      </p:sp>
      <p:sp>
        <p:nvSpPr>
          <p:cNvPr id="9" name="Text Placeholder 8"/>
          <p:cNvSpPr>
            <a:spLocks noGrp="1"/>
          </p:cNvSpPr>
          <p:nvPr>
            <p:ph type="body" idx="1"/>
          </p:nvPr>
        </p:nvSpPr>
        <p:spPr/>
        <p:txBody>
          <a:bodyPr/>
          <a:lstStyle/>
          <a:p>
            <a:r>
              <a:rPr lang="en-US" dirty="0" smtClean="0"/>
              <a:t>Examples</a:t>
            </a:r>
            <a:endParaRPr lang="en-CA"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Practitioner, Organization, Location, Coverage, Invoice</a:t>
            </a:r>
          </a:p>
          <a:p>
            <a:r>
              <a:rPr lang="en-US" dirty="0" smtClean="0"/>
              <a:t>Clinical Concepts</a:t>
            </a:r>
          </a:p>
          <a:p>
            <a:pPr lvl="1"/>
            <a:r>
              <a:rPr lang="en-US" dirty="0" smtClean="0"/>
              <a:t>Allergy, Condition, Family History, Care Plan</a:t>
            </a:r>
          </a:p>
          <a:p>
            <a:r>
              <a:rPr lang="en-US" dirty="0" smtClean="0"/>
              <a:t>Infrastructure</a:t>
            </a:r>
          </a:p>
          <a:p>
            <a:pPr lvl="1"/>
            <a:r>
              <a:rPr lang="en-US" dirty="0" smtClean="0"/>
              <a:t>Document, Message, Profile, Conformance</a:t>
            </a:r>
          </a:p>
        </p:txBody>
      </p:sp>
      <p:sp>
        <p:nvSpPr>
          <p:cNvPr id="10" name="Text Placeholder 9"/>
          <p:cNvSpPr>
            <a:spLocks noGrp="1"/>
          </p:cNvSpPr>
          <p:nvPr>
            <p:ph type="body" sz="quarter" idx="3"/>
          </p:nvPr>
        </p:nvSpPr>
        <p:spPr/>
        <p:txBody>
          <a:bodyPr/>
          <a:lstStyle/>
          <a:p>
            <a:r>
              <a:rPr lang="en-US" dirty="0" smtClean="0"/>
              <a:t>Non-examples</a:t>
            </a:r>
            <a:endParaRPr lang="en-CA"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Electronic Health Record </a:t>
            </a:r>
          </a:p>
          <a:p>
            <a:pPr lvl="1"/>
            <a:r>
              <a:rPr lang="en-US" dirty="0" smtClean="0"/>
              <a:t>Too big</a:t>
            </a:r>
          </a:p>
          <a:p>
            <a:r>
              <a:rPr lang="en-US" dirty="0" smtClean="0"/>
              <a:t>Blood Pressure</a:t>
            </a:r>
          </a:p>
          <a:p>
            <a:pPr lvl="1"/>
            <a:r>
              <a:rPr lang="en-US" dirty="0" smtClean="0"/>
              <a:t>Too specific</a:t>
            </a:r>
          </a:p>
          <a:p>
            <a:r>
              <a:rPr lang="en-US" dirty="0" smtClean="0"/>
              <a:t>Intervention</a:t>
            </a:r>
          </a:p>
          <a:p>
            <a:pPr lvl="1"/>
            <a:r>
              <a:rPr lang="en-US" dirty="0" smtClean="0"/>
              <a:t>Too broad</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38</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smtClean="0">
                <a:solidFill>
                  <a:schemeClr val="accent1"/>
                </a:solidFill>
              </a:rPr>
              <a:t>100-150 total - ever</a:t>
            </a:r>
            <a:endParaRPr lang="en-CA" sz="4000" b="1" dirty="0">
              <a:solidFill>
                <a:schemeClr val="accent1"/>
              </a:solidFill>
            </a:endParaRPr>
          </a:p>
        </p:txBody>
      </p:sp>
    </p:spTree>
    <p:extLst>
      <p:ext uri="{BB962C8B-B14F-4D97-AF65-F5344CB8AC3E}">
        <p14:creationId xmlns=""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12"/>
                                        </p:tgtEl>
                                      </p:cBhvr>
                                    </p:animEffect>
                                    <p:animScale>
                                      <p:cBhvr>
                                        <p:cTn id="4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DSTU Resource List</a:t>
            </a:r>
            <a:endParaRPr lang="en-US" dirty="0"/>
          </a:p>
        </p:txBody>
      </p:sp>
      <p:sp>
        <p:nvSpPr>
          <p:cNvPr id="3" name="Text Placeholder 2"/>
          <p:cNvSpPr>
            <a:spLocks noGrp="1"/>
          </p:cNvSpPr>
          <p:nvPr>
            <p:ph type="body" idx="1"/>
          </p:nvPr>
        </p:nvSpPr>
        <p:spPr/>
        <p:txBody>
          <a:bodyPr/>
          <a:lstStyle/>
          <a:p>
            <a:endParaRPr lang="en-AU"/>
          </a:p>
        </p:txBody>
      </p:sp>
      <p:pic>
        <p:nvPicPr>
          <p:cNvPr id="6" name="Picture 5"/>
          <p:cNvPicPr>
            <a:picLocks noChangeAspect="1"/>
          </p:cNvPicPr>
          <p:nvPr/>
        </p:nvPicPr>
        <p:blipFill rotWithShape="1">
          <a:blip r:embed="rId2" cstate="print"/>
          <a:srcRect l="12201" t="10625" r="31800" b="8526"/>
          <a:stretch/>
        </p:blipFill>
        <p:spPr>
          <a:xfrm>
            <a:off x="348824" y="188640"/>
            <a:ext cx="6583588" cy="6336704"/>
          </a:xfrm>
          <a:prstGeom prst="rect">
            <a:avLst/>
          </a:prstGeom>
        </p:spPr>
      </p:pic>
    </p:spTree>
    <p:extLst>
      <p:ext uri="{BB962C8B-B14F-4D97-AF65-F5344CB8AC3E}">
        <p14:creationId xmlns="" xmlns:p14="http://schemas.microsoft.com/office/powerpoint/2010/main" val="373192763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you?</a:t>
            </a:r>
            <a:endParaRPr lang="en-CA" dirty="0"/>
          </a:p>
        </p:txBody>
      </p:sp>
      <p:sp>
        <p:nvSpPr>
          <p:cNvPr id="3" name="Content Placeholder 2"/>
          <p:cNvSpPr>
            <a:spLocks noGrp="1"/>
          </p:cNvSpPr>
          <p:nvPr>
            <p:ph idx="1"/>
          </p:nvPr>
        </p:nvSpPr>
        <p:spPr/>
        <p:txBody>
          <a:bodyPr/>
          <a:lstStyle/>
          <a:p>
            <a:r>
              <a:rPr lang="en-US" dirty="0" smtClean="0"/>
              <a:t>What’s your background with HL7?</a:t>
            </a:r>
          </a:p>
          <a:p>
            <a:pPr lvl="1"/>
            <a:r>
              <a:rPr lang="en-US" dirty="0"/>
              <a:t>v</a:t>
            </a:r>
            <a:r>
              <a:rPr lang="en-US" dirty="0" smtClean="0"/>
              <a:t>2? </a:t>
            </a:r>
            <a:r>
              <a:rPr lang="en-US" dirty="0"/>
              <a:t>v</a:t>
            </a:r>
            <a:r>
              <a:rPr lang="en-US" dirty="0" smtClean="0"/>
              <a:t>3? CDA? Brand new?</a:t>
            </a:r>
          </a:p>
          <a:p>
            <a:r>
              <a:rPr lang="en-US" dirty="0" smtClean="0"/>
              <a:t>What’s your role?</a:t>
            </a:r>
          </a:p>
          <a:p>
            <a:pPr lvl="1"/>
            <a:r>
              <a:rPr lang="en-US" dirty="0" smtClean="0"/>
              <a:t>CEO? CIO?  Architect? Software Developer who wants into the C-suite?</a:t>
            </a:r>
          </a:p>
          <a:p>
            <a:r>
              <a:rPr lang="en-US" dirty="0" smtClean="0"/>
              <a:t>What’s the single most important thing for you to get out of today’s course?</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xmlns="" val="87928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srcRect l="3451" t="9052" r="57700" b="31100"/>
          <a:stretch/>
        </p:blipFill>
        <p:spPr>
          <a:xfrm>
            <a:off x="392928" y="305861"/>
            <a:ext cx="5840522" cy="5998374"/>
          </a:xfrm>
          <a:prstGeom prst="rect">
            <a:avLst/>
          </a:prstGeom>
        </p:spPr>
      </p:pic>
      <p:sp>
        <p:nvSpPr>
          <p:cNvPr id="11" name="Rectangle 10"/>
          <p:cNvSpPr/>
          <p:nvPr/>
        </p:nvSpPr>
        <p:spPr>
          <a:xfrm>
            <a:off x="428713" y="1295555"/>
            <a:ext cx="5416056" cy="117383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478439"/>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868144" y="1772816"/>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717032"/>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44769" y="4653136"/>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3212976"/>
            <a:ext cx="5439431" cy="2880320"/>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19541" y="2517149"/>
            <a:ext cx="5416056" cy="648072"/>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9171" y="251125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47309" y="2832785"/>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97697"/>
            <a:ext cx="5416056" cy="750104"/>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680580"/>
            <a:ext cx="2397336" cy="460144"/>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effectLst/>
                <a:ea typeface="Calibri"/>
                <a:cs typeface="Times New Roman"/>
              </a:rPr>
              <a:t>Identity &amp; Metadata</a:t>
            </a:r>
            <a:endParaRPr lang="en-AU" sz="1600" dirty="0">
              <a:effectLst/>
              <a:ea typeface="Calibri"/>
              <a:cs typeface="Times New Roman"/>
            </a:endParaRPr>
          </a:p>
        </p:txBody>
      </p:sp>
      <p:cxnSp>
        <p:nvCxnSpPr>
          <p:cNvPr id="18" name="Straight Arrow Connector 17"/>
          <p:cNvCxnSpPr/>
          <p:nvPr/>
        </p:nvCxnSpPr>
        <p:spPr>
          <a:xfrm flipH="1">
            <a:off x="5868145" y="974957"/>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80996139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5" name="Content Placeholder 4"/>
          <p:cNvPicPr>
            <a:picLocks noGrp="1" noChangeAspect="1"/>
          </p:cNvPicPr>
          <p:nvPr>
            <p:ph idx="1"/>
          </p:nvPr>
        </p:nvPicPr>
        <p:blipFill rotWithShape="1">
          <a:blip r:embed="rId2" cstate="print"/>
          <a:srcRect l="12495" t="19647" r="32855" b="4808"/>
          <a:stretch/>
        </p:blipFill>
        <p:spPr>
          <a:xfrm>
            <a:off x="603250" y="1700807"/>
            <a:ext cx="5120878" cy="4719241"/>
          </a:xfrm>
          <a:prstGeom prst="rect">
            <a:avLst/>
          </a:prstGeom>
        </p:spPr>
      </p:pic>
    </p:spTree>
    <p:extLst>
      <p:ext uri="{BB962C8B-B14F-4D97-AF65-F5344CB8AC3E}">
        <p14:creationId xmlns="" xmlns:p14="http://schemas.microsoft.com/office/powerpoint/2010/main" val="304186351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4824" r="46785" b="44992"/>
          <a:stretch/>
        </p:blipFill>
        <p:spPr>
          <a:xfrm>
            <a:off x="755576" y="1844823"/>
            <a:ext cx="6624736" cy="4358379"/>
          </a:xfrm>
          <a:prstGeom prst="rect">
            <a:avLst/>
          </a:prstGeom>
        </p:spPr>
      </p:pic>
    </p:spTree>
    <p:extLst>
      <p:ext uri="{BB962C8B-B14F-4D97-AF65-F5344CB8AC3E}">
        <p14:creationId xmlns="" xmlns:p14="http://schemas.microsoft.com/office/powerpoint/2010/main" val="133516108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9646" r="41427" b="22489"/>
          <a:stretch/>
        </p:blipFill>
        <p:spPr>
          <a:xfrm>
            <a:off x="251520" y="332656"/>
            <a:ext cx="7310812" cy="6120679"/>
          </a:xfrm>
          <a:prstGeom prst="rect">
            <a:avLst/>
          </a:prstGeom>
        </p:spPr>
      </p:pic>
    </p:spTree>
    <p:extLst>
      <p:ext uri="{BB962C8B-B14F-4D97-AF65-F5344CB8AC3E}">
        <p14:creationId xmlns="" xmlns:p14="http://schemas.microsoft.com/office/powerpoint/2010/main" val="174440336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44</a:t>
            </a:fld>
            <a:endParaRPr lang="en-US" dirty="0"/>
          </a:p>
        </p:txBody>
      </p:sp>
      <p:pic>
        <p:nvPicPr>
          <p:cNvPr id="6" name="Content Placeholder 5"/>
          <p:cNvPicPr>
            <a:picLocks noGrp="1" noChangeAspect="1"/>
          </p:cNvPicPr>
          <p:nvPr>
            <p:ph idx="1"/>
          </p:nvPr>
        </p:nvPicPr>
        <p:blipFill rotWithShape="1">
          <a:blip r:embed="rId2" cstate="print"/>
          <a:srcRect l="12495" t="19646" r="41427" b="6416"/>
          <a:stretch/>
        </p:blipFill>
        <p:spPr>
          <a:xfrm>
            <a:off x="251520" y="297960"/>
            <a:ext cx="6624736" cy="7086926"/>
          </a:xfrm>
          <a:prstGeom prst="rect">
            <a:avLst/>
          </a:prstGeom>
        </p:spPr>
      </p:pic>
    </p:spTree>
    <p:extLst>
      <p:ext uri="{BB962C8B-B14F-4D97-AF65-F5344CB8AC3E}">
        <p14:creationId xmlns="" xmlns:p14="http://schemas.microsoft.com/office/powerpoint/2010/main" val="210641478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resources?</a:t>
            </a:r>
            <a:endParaRPr lang="en-CA" dirty="0"/>
          </a:p>
        </p:txBody>
      </p:sp>
      <p:sp>
        <p:nvSpPr>
          <p:cNvPr id="5" name="Content Placeholder 4"/>
          <p:cNvSpPr>
            <a:spLocks noGrp="1"/>
          </p:cNvSpPr>
          <p:nvPr>
            <p:ph idx="1"/>
          </p:nvPr>
        </p:nvSpPr>
        <p:spPr/>
        <p:txBody>
          <a:bodyPr/>
          <a:lstStyle/>
          <a:p>
            <a:r>
              <a:rPr lang="en-US" dirty="0" smtClean="0"/>
              <a:t>Increases re-use</a:t>
            </a:r>
          </a:p>
          <a:p>
            <a:pPr lvl="1"/>
            <a:r>
              <a:rPr lang="en-US" dirty="0" smtClean="0"/>
              <a:t>Can use the same resource structures (and profiles on them) in many solutions</a:t>
            </a:r>
          </a:p>
          <a:p>
            <a:r>
              <a:rPr lang="en-US" dirty="0" smtClean="0"/>
              <a:t>Lighter-weight communication</a:t>
            </a:r>
          </a:p>
          <a:p>
            <a:pPr lvl="1"/>
            <a:r>
              <a:rPr lang="en-US" dirty="0" smtClean="0"/>
              <a:t>Can point to resources “by reference” rather than sending all data</a:t>
            </a:r>
          </a:p>
          <a:p>
            <a:r>
              <a:rPr lang="en-US" dirty="0" smtClean="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45</a:t>
            </a:fld>
            <a:endParaRPr lang="en-CA" dirty="0"/>
          </a:p>
        </p:txBody>
      </p:sp>
    </p:spTree>
    <p:extLst>
      <p:ext uri="{BB962C8B-B14F-4D97-AF65-F5344CB8AC3E}">
        <p14:creationId xmlns="" xmlns:p14="http://schemas.microsoft.com/office/powerpoint/2010/main" val="31089335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resource definition?</a:t>
            </a:r>
            <a:endParaRPr lang="en-CA" dirty="0"/>
          </a:p>
        </p:txBody>
      </p:sp>
      <p:sp>
        <p:nvSpPr>
          <p:cNvPr id="3" name="Content Placeholder 2"/>
          <p:cNvSpPr>
            <a:spLocks noGrp="1"/>
          </p:cNvSpPr>
          <p:nvPr>
            <p:ph idx="1"/>
          </p:nvPr>
        </p:nvSpPr>
        <p:spPr/>
        <p:txBody>
          <a:bodyPr/>
          <a:lstStyle/>
          <a:p>
            <a:r>
              <a:rPr lang="en-US" sz="2800" dirty="0" smtClean="0"/>
              <a:t>Each resource defines:</a:t>
            </a:r>
          </a:p>
          <a:p>
            <a:pPr lvl="1"/>
            <a:r>
              <a:rPr lang="en-US" sz="2400" dirty="0" smtClean="0"/>
              <a:t>What elements are part of “core”</a:t>
            </a:r>
          </a:p>
          <a:p>
            <a:pPr lvl="1"/>
            <a:r>
              <a:rPr lang="en-US" sz="2400" dirty="0" smtClean="0"/>
              <a:t>Names</a:t>
            </a:r>
          </a:p>
          <a:p>
            <a:pPr lvl="1"/>
            <a:r>
              <a:rPr lang="en-US" sz="2400" dirty="0" smtClean="0"/>
              <a:t>Definitions</a:t>
            </a:r>
          </a:p>
          <a:p>
            <a:pPr lvl="1"/>
            <a:r>
              <a:rPr lang="en-US" sz="2400" dirty="0" smtClean="0"/>
              <a:t>Cardinality</a:t>
            </a:r>
          </a:p>
          <a:p>
            <a:pPr lvl="1"/>
            <a:r>
              <a:rPr lang="en-US" sz="2400" dirty="0" smtClean="0"/>
              <a:t>Code lists</a:t>
            </a:r>
          </a:p>
          <a:p>
            <a:pPr lvl="1"/>
            <a:r>
              <a:rPr lang="en-US" sz="2400" dirty="0" smtClean="0"/>
              <a:t>Mappings (to RIM, v2 and other specs)</a:t>
            </a:r>
          </a:p>
          <a:p>
            <a:pPr lvl="1"/>
            <a:r>
              <a:rPr lang="en-US" sz="2400" dirty="0" smtClean="0"/>
              <a:t>Constraints</a:t>
            </a:r>
          </a:p>
          <a:p>
            <a:r>
              <a:rPr lang="en-US" sz="2800" dirty="0" smtClean="0"/>
              <a:t>All in a computable form</a:t>
            </a:r>
          </a:p>
          <a:p>
            <a:pPr lvl="1"/>
            <a:r>
              <a:rPr lang="en-US" sz="2400" dirty="0" smtClean="0"/>
              <a:t>Create spec, schemas, reference implementations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46</a:t>
            </a:fld>
            <a:endParaRPr lang="en-CA" dirty="0"/>
          </a:p>
        </p:txBody>
      </p:sp>
    </p:spTree>
    <p:extLst>
      <p:ext uri="{BB962C8B-B14F-4D97-AF65-F5344CB8AC3E}">
        <p14:creationId xmlns="" xmlns:p14="http://schemas.microsoft.com/office/powerpoint/2010/main" val="1592169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47</a:t>
            </a:fld>
            <a:endParaRPr lang="en-CA" dirty="0"/>
          </a:p>
        </p:txBody>
      </p:sp>
      <p:sp>
        <p:nvSpPr>
          <p:cNvPr id="3" name="Title 2"/>
          <p:cNvSpPr>
            <a:spLocks noGrp="1"/>
          </p:cNvSpPr>
          <p:nvPr>
            <p:ph type="title"/>
          </p:nvPr>
        </p:nvSpPr>
        <p:spPr/>
        <p:txBody>
          <a:bodyPr/>
          <a:lstStyle/>
          <a:p>
            <a:r>
              <a:rPr lang="en-US" dirty="0" smtClean="0"/>
              <a:t>(FHIR home)</a:t>
            </a:r>
            <a:endParaRPr lang="en-CA" dirty="0"/>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6393" y="279501"/>
            <a:ext cx="8590477" cy="62085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p:cNvSpPr/>
          <p:nvPr/>
        </p:nvSpPr>
        <p:spPr bwMode="auto">
          <a:xfrm>
            <a:off x="7264577" y="491431"/>
            <a:ext cx="1224136" cy="201265"/>
          </a:xfrm>
          <a:prstGeom prst="rect">
            <a:avLst/>
          </a:prstGeom>
          <a:solidFill>
            <a:srgbClr val="00B050">
              <a:alpha val="25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4412957" y="3967356"/>
            <a:ext cx="1599203" cy="1026966"/>
          </a:xfrm>
          <a:prstGeom prst="rect">
            <a:avLst/>
          </a:prstGeom>
          <a:solidFill>
            <a:srgbClr val="00B050">
              <a:alpha val="25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2908093" y="207342"/>
            <a:ext cx="3320091" cy="769441"/>
          </a:xfrm>
          <a:prstGeom prst="rect">
            <a:avLst/>
          </a:prstGeom>
          <a:noFill/>
        </p:spPr>
        <p:txBody>
          <a:bodyPr wrap="square" rtlCol="0">
            <a:spAutoFit/>
          </a:bodyPr>
          <a:lstStyle/>
          <a:p>
            <a:pPr algn="ctr"/>
            <a:r>
              <a:rPr lang="en-US" sz="4400" b="1" dirty="0" smtClean="0">
                <a:solidFill>
                  <a:srgbClr val="FF0000"/>
                </a:solidFill>
              </a:rPr>
              <a:t>hl7.org/</a:t>
            </a:r>
            <a:r>
              <a:rPr lang="en-US" sz="4400" b="1" dirty="0" err="1" smtClean="0">
                <a:solidFill>
                  <a:srgbClr val="FF0000"/>
                </a:solidFill>
              </a:rPr>
              <a:t>fhir</a:t>
            </a:r>
            <a:endParaRPr lang="en-CA" sz="4400" b="1" dirty="0">
              <a:solidFill>
                <a:srgbClr val="FF0000"/>
              </a:solidFill>
            </a:endParaRPr>
          </a:p>
        </p:txBody>
      </p:sp>
    </p:spTree>
    <p:extLst>
      <p:ext uri="{BB962C8B-B14F-4D97-AF65-F5344CB8AC3E}">
        <p14:creationId xmlns="" xmlns:p14="http://schemas.microsoft.com/office/powerpoint/2010/main" val="15072078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FHIR compare?</a:t>
            </a:r>
            <a:endParaRPr lang="en-CA" dirty="0"/>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 xmlns:p14="http://schemas.microsoft.com/office/powerpoint/2010/main" val="38985750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V2 and FHIR</a:t>
            </a:r>
            <a:endParaRPr lang="en-CA" dirty="0"/>
          </a:p>
        </p:txBody>
      </p:sp>
      <p:sp>
        <p:nvSpPr>
          <p:cNvPr id="5" name="Text Placeholder 4"/>
          <p:cNvSpPr>
            <a:spLocks noGrp="1"/>
          </p:cNvSpPr>
          <p:nvPr>
            <p:ph type="body" idx="1"/>
          </p:nvPr>
        </p:nvSpPr>
        <p:spPr/>
        <p:txBody>
          <a:bodyPr/>
          <a:lstStyle/>
          <a:p>
            <a:r>
              <a:rPr lang="en-US" dirty="0" smtClean="0"/>
              <a:t>Similarities</a:t>
            </a:r>
            <a:endParaRPr lang="en-CA" dirty="0"/>
          </a:p>
        </p:txBody>
      </p:sp>
      <p:sp>
        <p:nvSpPr>
          <p:cNvPr id="6" name="Content Placeholder 5"/>
          <p:cNvSpPr>
            <a:spLocks noGrp="1"/>
          </p:cNvSpPr>
          <p:nvPr>
            <p:ph sz="half" idx="2"/>
          </p:nvPr>
        </p:nvSpPr>
        <p:spPr/>
        <p:txBody>
          <a:bodyPr/>
          <a:lstStyle/>
          <a:p>
            <a:r>
              <a:rPr lang="en-US" dirty="0" smtClean="0"/>
              <a:t>Built around re-usable “chunks” of data</a:t>
            </a:r>
          </a:p>
          <a:p>
            <a:r>
              <a:rPr lang="en-US" dirty="0" smtClean="0"/>
              <a:t>Strong forward/backward compatibility rules</a:t>
            </a:r>
          </a:p>
          <a:p>
            <a:r>
              <a:rPr lang="en-US" dirty="0" smtClean="0"/>
              <a:t>Extensibility mechanism</a:t>
            </a:r>
            <a:endParaRPr lang="en-CA" dirty="0"/>
          </a:p>
        </p:txBody>
      </p:sp>
      <p:sp>
        <p:nvSpPr>
          <p:cNvPr id="7" name="Text Placeholder 6"/>
          <p:cNvSpPr>
            <a:spLocks noGrp="1"/>
          </p:cNvSpPr>
          <p:nvPr>
            <p:ph type="body" sz="quarter" idx="3"/>
          </p:nvPr>
        </p:nvSpPr>
        <p:spPr/>
        <p:txBody>
          <a:bodyPr/>
          <a:lstStyle/>
          <a:p>
            <a:r>
              <a:rPr lang="en-US" dirty="0" smtClean="0"/>
              <a:t>FHIR Differences</a:t>
            </a:r>
            <a:endParaRPr lang="en-CA" dirty="0"/>
          </a:p>
        </p:txBody>
      </p:sp>
      <p:sp>
        <p:nvSpPr>
          <p:cNvPr id="8" name="Content Placeholder 7"/>
          <p:cNvSpPr>
            <a:spLocks noGrp="1"/>
          </p:cNvSpPr>
          <p:nvPr>
            <p:ph sz="quarter" idx="4"/>
          </p:nvPr>
        </p:nvSpPr>
        <p:spPr/>
        <p:txBody>
          <a:bodyPr/>
          <a:lstStyle/>
          <a:p>
            <a:r>
              <a:rPr lang="en-US" dirty="0" smtClean="0"/>
              <a:t>Each chunk (resource) is independently addressable</a:t>
            </a:r>
          </a:p>
          <a:p>
            <a:r>
              <a:rPr lang="en-US" dirty="0" smtClean="0"/>
              <a:t>More than messages</a:t>
            </a:r>
          </a:p>
          <a:p>
            <a:r>
              <a:rPr lang="en-US" dirty="0" smtClean="0"/>
              <a:t>Human readable required</a:t>
            </a:r>
          </a:p>
          <a:p>
            <a:r>
              <a:rPr lang="en-US" dirty="0" smtClean="0"/>
              <a:t>Extensions don’t collide, are discoverable</a:t>
            </a:r>
          </a:p>
          <a:p>
            <a:r>
              <a:rPr lang="en-US" dirty="0" smtClean="0"/>
              <a:t>Modern tools/skills</a:t>
            </a:r>
          </a:p>
          <a:p>
            <a:r>
              <a:rPr lang="en-US" dirty="0" smtClean="0"/>
              <a:t>Instances easy to read</a:t>
            </a:r>
          </a:p>
          <a:p>
            <a:r>
              <a:rPr lang="en-US" dirty="0" smtClean="0"/>
              <a:t>Lighter spec</a:t>
            </a:r>
            <a:endParaRPr lang="en-CA" dirty="0"/>
          </a:p>
        </p:txBody>
      </p:sp>
    </p:spTree>
    <p:extLst>
      <p:ext uri="{BB962C8B-B14F-4D97-AF65-F5344CB8AC3E}">
        <p14:creationId xmlns="" xmlns:p14="http://schemas.microsoft.com/office/powerpoint/2010/main" val="207464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Objectives</a:t>
            </a:r>
            <a:endParaRPr lang="en-CA" dirty="0"/>
          </a:p>
        </p:txBody>
      </p:sp>
      <p:sp>
        <p:nvSpPr>
          <p:cNvPr id="3" name="Content Placeholder 2"/>
          <p:cNvSpPr>
            <a:spLocks noGrp="1"/>
          </p:cNvSpPr>
          <p:nvPr>
            <p:ph idx="1"/>
          </p:nvPr>
        </p:nvSpPr>
        <p:spPr/>
        <p:txBody>
          <a:bodyPr/>
          <a:lstStyle/>
          <a:p>
            <a:r>
              <a:rPr lang="en-US" dirty="0" smtClean="0"/>
              <a:t>You should:</a:t>
            </a:r>
          </a:p>
          <a:p>
            <a:pPr lvl="1"/>
            <a:r>
              <a:rPr lang="en-US" dirty="0" smtClean="0"/>
              <a:t>Know where FHIR fits in the broader healthcare landscape, including other HL7 specifications</a:t>
            </a:r>
          </a:p>
          <a:p>
            <a:pPr lvl="1"/>
            <a:r>
              <a:rPr lang="en-US" dirty="0" smtClean="0"/>
              <a:t>Be able to explain what FHIR is to others in your organization</a:t>
            </a:r>
          </a:p>
          <a:p>
            <a:pPr lvl="1"/>
            <a:r>
              <a:rPr lang="en-US" dirty="0" smtClean="0"/>
              <a:t>Be able to evaluate whether and how FHIR is relevant to your organization and within what timelines</a:t>
            </a:r>
          </a:p>
          <a:p>
            <a:pPr lvl="1"/>
            <a:r>
              <a:rPr lang="en-US" dirty="0" smtClean="0"/>
              <a:t>Have a basic picture of what’s happening in the FHIR implementation space right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 xmlns:p14="http://schemas.microsoft.com/office/powerpoint/2010/main" val="365042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V3 and FHIR</a:t>
            </a:r>
            <a:endParaRPr lang="en-CA" dirty="0"/>
          </a:p>
        </p:txBody>
      </p:sp>
      <p:sp>
        <p:nvSpPr>
          <p:cNvPr id="3" name="Text Placeholder 2"/>
          <p:cNvSpPr>
            <a:spLocks noGrp="1"/>
          </p:cNvSpPr>
          <p:nvPr>
            <p:ph type="body" idx="1"/>
          </p:nvPr>
        </p:nvSpPr>
        <p:spPr/>
        <p:txBody>
          <a:bodyPr/>
          <a:lstStyle/>
          <a:p>
            <a:r>
              <a:rPr lang="en-US" dirty="0" smtClean="0"/>
              <a:t>Similarities</a:t>
            </a:r>
            <a:endParaRPr lang="en-CA" dirty="0"/>
          </a:p>
        </p:txBody>
      </p:sp>
      <p:sp>
        <p:nvSpPr>
          <p:cNvPr id="4" name="Content Placeholder 3"/>
          <p:cNvSpPr>
            <a:spLocks noGrp="1"/>
          </p:cNvSpPr>
          <p:nvPr>
            <p:ph sz="half" idx="2"/>
          </p:nvPr>
        </p:nvSpPr>
        <p:spPr/>
        <p:txBody>
          <a:bodyPr/>
          <a:lstStyle/>
          <a:p>
            <a:r>
              <a:rPr lang="en-US" dirty="0" smtClean="0"/>
              <a:t>Based on RIM, vocab &amp; ISO Data types foundations</a:t>
            </a:r>
          </a:p>
          <a:p>
            <a:r>
              <a:rPr lang="en-US" dirty="0" smtClean="0"/>
              <a:t>Support XML syntax</a:t>
            </a:r>
            <a:endParaRPr lang="en-CA" dirty="0"/>
          </a:p>
        </p:txBody>
      </p:sp>
      <p:sp>
        <p:nvSpPr>
          <p:cNvPr id="5" name="Text Placeholder 4"/>
          <p:cNvSpPr>
            <a:spLocks noGrp="1"/>
          </p:cNvSpPr>
          <p:nvPr>
            <p:ph type="body" sz="quarter" idx="3"/>
          </p:nvPr>
        </p:nvSpPr>
        <p:spPr/>
        <p:txBody>
          <a:bodyPr/>
          <a:lstStyle/>
          <a:p>
            <a:r>
              <a:rPr lang="en-US" dirty="0" smtClean="0"/>
              <a:t>FHIR Differences</a:t>
            </a:r>
            <a:endParaRPr lang="en-CA" dirty="0"/>
          </a:p>
        </p:txBody>
      </p:sp>
      <p:sp>
        <p:nvSpPr>
          <p:cNvPr id="6" name="Content Placeholder 5"/>
          <p:cNvSpPr>
            <a:spLocks noGrp="1"/>
          </p:cNvSpPr>
          <p:nvPr>
            <p:ph sz="quarter" idx="4"/>
          </p:nvPr>
        </p:nvSpPr>
        <p:spPr/>
        <p:txBody>
          <a:bodyPr/>
          <a:lstStyle/>
          <a:p>
            <a:r>
              <a:rPr lang="en-US" dirty="0" smtClean="0"/>
              <a:t>Simpler models &amp; syntax (reference model hidden)</a:t>
            </a:r>
          </a:p>
          <a:p>
            <a:r>
              <a:rPr lang="en-US" dirty="0"/>
              <a:t>Friendly names</a:t>
            </a:r>
          </a:p>
          <a:p>
            <a:r>
              <a:rPr lang="en-US" dirty="0" smtClean="0"/>
              <a:t>Extensibility with discovery</a:t>
            </a:r>
          </a:p>
          <a:p>
            <a:r>
              <a:rPr lang="en-US" dirty="0" smtClean="0"/>
              <a:t>Easy inter-version wire compatibility</a:t>
            </a:r>
          </a:p>
          <a:p>
            <a:r>
              <a:rPr lang="en-US" dirty="0" smtClean="0"/>
              <a:t>Messages, documents, etc. use same syntax</a:t>
            </a:r>
          </a:p>
          <a:p>
            <a:r>
              <a:rPr lang="en-US" dirty="0" smtClean="0"/>
              <a:t>JSON syntax too</a:t>
            </a:r>
          </a:p>
        </p:txBody>
      </p:sp>
    </p:spTree>
    <p:extLst>
      <p:ext uri="{BB962C8B-B14F-4D97-AF65-F5344CB8AC3E}">
        <p14:creationId xmlns="" xmlns:p14="http://schemas.microsoft.com/office/powerpoint/2010/main" val="13879081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CDA</a:t>
            </a:r>
            <a:endParaRPr lang="en-CA" dirty="0"/>
          </a:p>
        </p:txBody>
      </p:sp>
      <p:sp>
        <p:nvSpPr>
          <p:cNvPr id="3" name="Text Placeholder 2"/>
          <p:cNvSpPr>
            <a:spLocks noGrp="1"/>
          </p:cNvSpPr>
          <p:nvPr>
            <p:ph type="body" idx="1"/>
          </p:nvPr>
        </p:nvSpPr>
        <p:spPr/>
        <p:txBody>
          <a:bodyPr/>
          <a:lstStyle/>
          <a:p>
            <a:r>
              <a:rPr lang="en-US" dirty="0" smtClean="0"/>
              <a:t>Similarities</a:t>
            </a:r>
            <a:endParaRPr lang="en-CA" dirty="0"/>
          </a:p>
        </p:txBody>
      </p:sp>
      <p:sp>
        <p:nvSpPr>
          <p:cNvPr id="4" name="Content Placeholder 3"/>
          <p:cNvSpPr>
            <a:spLocks noGrp="1"/>
          </p:cNvSpPr>
          <p:nvPr>
            <p:ph sz="half" idx="2"/>
          </p:nvPr>
        </p:nvSpPr>
        <p:spPr/>
        <p:txBody>
          <a:bodyPr/>
          <a:lstStyle/>
          <a:p>
            <a:r>
              <a:rPr lang="en-US" dirty="0" smtClean="0"/>
              <a:t>Support profiling for specific use-cases</a:t>
            </a:r>
          </a:p>
          <a:p>
            <a:r>
              <a:rPr lang="en-US" dirty="0" smtClean="0"/>
              <a:t>Human readability is minimum for interoperability</a:t>
            </a:r>
          </a:p>
          <a:p>
            <a:r>
              <a:rPr lang="en-US" dirty="0" smtClean="0"/>
              <a:t>APIs, validation tooling, profile tooling</a:t>
            </a:r>
          </a:p>
          <a:p>
            <a:r>
              <a:rPr lang="en-US" dirty="0" smtClean="0"/>
              <a:t>(See v3 similarities on prior slide)</a:t>
            </a:r>
            <a:endParaRPr lang="en-CA" dirty="0"/>
          </a:p>
        </p:txBody>
      </p:sp>
      <p:sp>
        <p:nvSpPr>
          <p:cNvPr id="5" name="Text Placeholder 4"/>
          <p:cNvSpPr>
            <a:spLocks noGrp="1"/>
          </p:cNvSpPr>
          <p:nvPr>
            <p:ph type="body" sz="quarter" idx="3"/>
          </p:nvPr>
        </p:nvSpPr>
        <p:spPr/>
        <p:txBody>
          <a:bodyPr/>
          <a:lstStyle/>
          <a:p>
            <a:r>
              <a:rPr lang="en-US" dirty="0" smtClean="0"/>
              <a:t>FHIR Differences</a:t>
            </a:r>
            <a:endParaRPr lang="en-CA" dirty="0"/>
          </a:p>
        </p:txBody>
      </p:sp>
      <p:sp>
        <p:nvSpPr>
          <p:cNvPr id="6" name="Content Placeholder 5"/>
          <p:cNvSpPr>
            <a:spLocks noGrp="1"/>
          </p:cNvSpPr>
          <p:nvPr>
            <p:ph sz="quarter" idx="4"/>
          </p:nvPr>
        </p:nvSpPr>
        <p:spPr/>
        <p:txBody>
          <a:bodyPr/>
          <a:lstStyle/>
          <a:p>
            <a:r>
              <a:rPr lang="en-US" dirty="0" smtClean="0"/>
              <a:t>Can use out of the box – no templates required</a:t>
            </a:r>
          </a:p>
          <a:p>
            <a:r>
              <a:rPr lang="en-US" dirty="0" smtClean="0"/>
              <a:t>Not restricted to just documents</a:t>
            </a:r>
          </a:p>
          <a:p>
            <a:r>
              <a:rPr lang="en-US" dirty="0" smtClean="0"/>
              <a:t>Implementer tooling generated with spec</a:t>
            </a:r>
          </a:p>
          <a:p>
            <a:r>
              <a:rPr lang="en-US" dirty="0" smtClean="0"/>
              <a:t>(</a:t>
            </a:r>
            <a:r>
              <a:rPr lang="en-US" dirty="0"/>
              <a:t>See v3 </a:t>
            </a:r>
            <a:r>
              <a:rPr lang="en-US" dirty="0" smtClean="0"/>
              <a:t>differences on </a:t>
            </a:r>
            <a:r>
              <a:rPr lang="en-US" dirty="0"/>
              <a:t>prior slide</a:t>
            </a:r>
            <a:r>
              <a:rPr lang="en-US" dirty="0" smtClean="0"/>
              <a:t>)</a:t>
            </a:r>
            <a:endParaRPr lang="en-CA" dirty="0"/>
          </a:p>
        </p:txBody>
      </p:sp>
    </p:spTree>
    <p:extLst>
      <p:ext uri="{BB962C8B-B14F-4D97-AF65-F5344CB8AC3E}">
        <p14:creationId xmlns="" xmlns:p14="http://schemas.microsoft.com/office/powerpoint/2010/main" val="1695771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Services</a:t>
            </a:r>
            <a:endParaRPr lang="en-CA" dirty="0"/>
          </a:p>
        </p:txBody>
      </p:sp>
      <p:sp>
        <p:nvSpPr>
          <p:cNvPr id="3" name="Text Placeholder 2"/>
          <p:cNvSpPr>
            <a:spLocks noGrp="1"/>
          </p:cNvSpPr>
          <p:nvPr>
            <p:ph type="body" idx="1"/>
          </p:nvPr>
        </p:nvSpPr>
        <p:spPr/>
        <p:txBody>
          <a:bodyPr/>
          <a:lstStyle/>
          <a:p>
            <a:r>
              <a:rPr lang="en-US" dirty="0" smtClean="0"/>
              <a:t>Similarities</a:t>
            </a:r>
            <a:endParaRPr lang="en-CA" dirty="0"/>
          </a:p>
        </p:txBody>
      </p:sp>
      <p:sp>
        <p:nvSpPr>
          <p:cNvPr id="4" name="Content Placeholder 3"/>
          <p:cNvSpPr>
            <a:spLocks noGrp="1"/>
          </p:cNvSpPr>
          <p:nvPr>
            <p:ph sz="half" idx="2"/>
          </p:nvPr>
        </p:nvSpPr>
        <p:spPr/>
        <p:txBody>
          <a:bodyPr/>
          <a:lstStyle/>
          <a:p>
            <a:r>
              <a:rPr lang="en-US" dirty="0" smtClean="0"/>
              <a:t>Encourage context neutral, re-usable structures with defined behavior</a:t>
            </a:r>
          </a:p>
          <a:p>
            <a:r>
              <a:rPr lang="en-US" dirty="0" smtClean="0"/>
              <a:t>RESTful interface is a simple SOA interface</a:t>
            </a:r>
            <a:endParaRPr lang="en-CA" dirty="0"/>
          </a:p>
        </p:txBody>
      </p:sp>
      <p:sp>
        <p:nvSpPr>
          <p:cNvPr id="5" name="Text Placeholder 4"/>
          <p:cNvSpPr>
            <a:spLocks noGrp="1"/>
          </p:cNvSpPr>
          <p:nvPr>
            <p:ph type="body" sz="quarter" idx="3"/>
          </p:nvPr>
        </p:nvSpPr>
        <p:spPr/>
        <p:txBody>
          <a:bodyPr/>
          <a:lstStyle/>
          <a:p>
            <a:r>
              <a:rPr lang="en-US" dirty="0" smtClean="0"/>
              <a:t>FHIR differences</a:t>
            </a:r>
            <a:endParaRPr lang="en-CA" dirty="0"/>
          </a:p>
        </p:txBody>
      </p:sp>
      <p:sp>
        <p:nvSpPr>
          <p:cNvPr id="6" name="Content Placeholder 5"/>
          <p:cNvSpPr>
            <a:spLocks noGrp="1"/>
          </p:cNvSpPr>
          <p:nvPr>
            <p:ph sz="quarter" idx="4"/>
          </p:nvPr>
        </p:nvSpPr>
        <p:spPr/>
        <p:txBody>
          <a:bodyPr/>
          <a:lstStyle/>
          <a:p>
            <a:r>
              <a:rPr lang="en-US" dirty="0" smtClean="0"/>
              <a:t>Consistent data structures across services</a:t>
            </a:r>
          </a:p>
          <a:p>
            <a:r>
              <a:rPr lang="en-US" dirty="0" smtClean="0"/>
              <a:t>Ease of transport across paradigms message &lt;-&gt; service &lt;-&gt; document &lt;-&gt; REST</a:t>
            </a:r>
          </a:p>
          <a:p>
            <a:r>
              <a:rPr lang="en-US" dirty="0" smtClean="0"/>
              <a:t>Standard framework for defining/discovering services</a:t>
            </a:r>
            <a:endParaRPr lang="en-CA" dirty="0"/>
          </a:p>
        </p:txBody>
      </p:sp>
    </p:spTree>
    <p:extLst>
      <p:ext uri="{BB962C8B-B14F-4D97-AF65-F5344CB8AC3E}">
        <p14:creationId xmlns="" xmlns:p14="http://schemas.microsoft.com/office/powerpoint/2010/main" val="35360270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use anything else?</a:t>
            </a:r>
            <a:endParaRPr lang="en-CA" dirty="0"/>
          </a:p>
        </p:txBody>
      </p:sp>
      <p:sp>
        <p:nvSpPr>
          <p:cNvPr id="7" name="Content Placeholder 6"/>
          <p:cNvSpPr>
            <a:spLocks noGrp="1"/>
          </p:cNvSpPr>
          <p:nvPr>
            <p:ph idx="1"/>
          </p:nvPr>
        </p:nvSpPr>
        <p:spPr/>
        <p:txBody>
          <a:bodyPr/>
          <a:lstStyle/>
          <a:p>
            <a:r>
              <a:rPr lang="en-US" dirty="0" smtClean="0"/>
              <a:t>FHIR is brand new</a:t>
            </a:r>
          </a:p>
          <a:p>
            <a:pPr lvl="1"/>
            <a:r>
              <a:rPr lang="en-US" dirty="0" smtClean="0"/>
              <a:t>Minimal market share</a:t>
            </a:r>
          </a:p>
          <a:p>
            <a:pPr lvl="1"/>
            <a:r>
              <a:rPr lang="en-US" dirty="0" smtClean="0"/>
              <a:t>Not yet normative</a:t>
            </a:r>
          </a:p>
          <a:p>
            <a:pPr lvl="1"/>
            <a:r>
              <a:rPr lang="en-US" dirty="0" smtClean="0"/>
              <a:t>Limited track record</a:t>
            </a:r>
          </a:p>
          <a:p>
            <a:r>
              <a:rPr lang="en-US" dirty="0" smtClean="0"/>
              <a:t>Business case</a:t>
            </a:r>
          </a:p>
          <a:p>
            <a:pPr lvl="1"/>
            <a:r>
              <a:rPr lang="en-US" dirty="0" smtClean="0"/>
              <a:t>No-one dumps existing working systems just because something new is “better”</a:t>
            </a:r>
          </a:p>
          <a:p>
            <a:pPr lvl="1"/>
            <a:r>
              <a:rPr lang="en-US" dirty="0" smtClean="0"/>
              <a:t>Most Large projects committed to one standard won’t change direction quickly (or even at all)</a:t>
            </a:r>
            <a:endParaRPr lang="en-CA" dirty="0"/>
          </a:p>
        </p:txBody>
      </p:sp>
    </p:spTree>
    <p:extLst>
      <p:ext uri="{BB962C8B-B14F-4D97-AF65-F5344CB8AC3E}">
        <p14:creationId xmlns="" xmlns:p14="http://schemas.microsoft.com/office/powerpoint/2010/main" val="33131413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as a replacement</a:t>
            </a:r>
            <a:endParaRPr lang="en-CA" dirty="0"/>
          </a:p>
        </p:txBody>
      </p:sp>
      <p:sp>
        <p:nvSpPr>
          <p:cNvPr id="3" name="Content Placeholder 2"/>
          <p:cNvSpPr>
            <a:spLocks noGrp="1"/>
          </p:cNvSpPr>
          <p:nvPr>
            <p:ph idx="1"/>
          </p:nvPr>
        </p:nvSpPr>
        <p:spPr/>
        <p:txBody>
          <a:bodyPr/>
          <a:lstStyle/>
          <a:p>
            <a:r>
              <a:rPr lang="en-US" sz="2800" dirty="0" smtClean="0"/>
              <a:t>Yes, FHIR has the </a:t>
            </a:r>
            <a:r>
              <a:rPr lang="en-US" sz="2800" b="1" dirty="0" smtClean="0"/>
              <a:t>potential</a:t>
            </a:r>
            <a:r>
              <a:rPr lang="en-US" sz="2800" b="0" dirty="0" smtClean="0"/>
              <a:t> to supplant HL7 v3, CDA and even v2</a:t>
            </a:r>
          </a:p>
          <a:p>
            <a:r>
              <a:rPr lang="en-US" sz="2800" b="1" dirty="0" smtClean="0"/>
              <a:t>However</a:t>
            </a:r>
          </a:p>
          <a:p>
            <a:pPr lvl="1"/>
            <a:r>
              <a:rPr lang="en-US" sz="2400" b="0" dirty="0" smtClean="0"/>
              <a:t>It’s probably not going to do so right away</a:t>
            </a:r>
          </a:p>
          <a:p>
            <a:pPr marL="571500" indent="-514350"/>
            <a:endParaRPr lang="en-US" sz="2900" dirty="0" smtClean="0"/>
          </a:p>
          <a:p>
            <a:pPr marL="571500" indent="-514350"/>
            <a:r>
              <a:rPr lang="en-US" sz="2900" dirty="0" smtClean="0"/>
              <a:t>HL7 will support existing product lines so</a:t>
            </a:r>
            <a:br>
              <a:rPr lang="en-US" sz="2900" dirty="0" smtClean="0"/>
            </a:br>
            <a:r>
              <a:rPr lang="en-US" sz="2900" dirty="0" smtClean="0"/>
              <a:t>long as the market needs them</a:t>
            </a:r>
            <a:endParaRPr lang="en-CA" sz="2900"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54</a:t>
            </a:fld>
            <a:endParaRPr lang="en-CA" dirty="0"/>
          </a:p>
        </p:txBody>
      </p:sp>
    </p:spTree>
    <p:extLst>
      <p:ext uri="{BB962C8B-B14F-4D97-AF65-F5344CB8AC3E}">
        <p14:creationId xmlns="" xmlns:p14="http://schemas.microsoft.com/office/powerpoint/2010/main" val="9870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Status of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 xmlns:p14="http://schemas.microsoft.com/office/powerpoint/2010/main" val="18665383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Timeline (planned)</a:t>
            </a:r>
            <a:endParaRPr lang="en-US" dirty="0"/>
          </a:p>
        </p:txBody>
      </p:sp>
      <p:cxnSp>
        <p:nvCxnSpPr>
          <p:cNvPr id="5" name="Straight Connector 4"/>
          <p:cNvCxnSpPr/>
          <p:nvPr/>
        </p:nvCxnSpPr>
        <p:spPr>
          <a:xfrm>
            <a:off x="323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8779" y="4973106"/>
            <a:ext cx="755335" cy="400110"/>
          </a:xfrm>
          <a:prstGeom prst="rect">
            <a:avLst/>
          </a:prstGeom>
          <a:noFill/>
        </p:spPr>
        <p:txBody>
          <a:bodyPr wrap="none" rtlCol="0">
            <a:spAutoFit/>
          </a:bodyPr>
          <a:lstStyle/>
          <a:p>
            <a:r>
              <a:rPr lang="en-US" sz="2000" dirty="0" smtClean="0">
                <a:solidFill>
                  <a:srgbClr val="636360"/>
                </a:solidFill>
              </a:rPr>
              <a:t>2012</a:t>
            </a:r>
            <a:endParaRPr lang="en-US" dirty="0">
              <a:solidFill>
                <a:srgbClr val="636360"/>
              </a:solidFill>
            </a:endParaRPr>
          </a:p>
        </p:txBody>
      </p:sp>
      <p:sp>
        <p:nvSpPr>
          <p:cNvPr id="7" name="TextBox 6"/>
          <p:cNvSpPr txBox="1"/>
          <p:nvPr/>
        </p:nvSpPr>
        <p:spPr>
          <a:xfrm>
            <a:off x="4575955" y="4973106"/>
            <a:ext cx="755335" cy="400110"/>
          </a:xfrm>
          <a:prstGeom prst="rect">
            <a:avLst/>
          </a:prstGeom>
          <a:noFill/>
        </p:spPr>
        <p:txBody>
          <a:bodyPr wrap="none" rtlCol="0">
            <a:spAutoFit/>
          </a:bodyPr>
          <a:lstStyle/>
          <a:p>
            <a:r>
              <a:rPr lang="en-US" sz="2000" dirty="0" smtClean="0">
                <a:solidFill>
                  <a:srgbClr val="636360"/>
                </a:solidFill>
              </a:rPr>
              <a:t>2016</a:t>
            </a:r>
            <a:endParaRPr lang="en-US" dirty="0">
              <a:solidFill>
                <a:srgbClr val="636360"/>
              </a:solidFill>
            </a:endParaRPr>
          </a:p>
        </p:txBody>
      </p:sp>
      <p:sp>
        <p:nvSpPr>
          <p:cNvPr id="8" name="TextBox 7"/>
          <p:cNvSpPr txBox="1"/>
          <p:nvPr/>
        </p:nvSpPr>
        <p:spPr>
          <a:xfrm>
            <a:off x="2867367" y="4973106"/>
            <a:ext cx="755335" cy="400110"/>
          </a:xfrm>
          <a:prstGeom prst="rect">
            <a:avLst/>
          </a:prstGeom>
          <a:noFill/>
        </p:spPr>
        <p:txBody>
          <a:bodyPr wrap="none" rtlCol="0">
            <a:spAutoFit/>
          </a:bodyPr>
          <a:lstStyle/>
          <a:p>
            <a:r>
              <a:rPr lang="en-US" sz="2000" dirty="0" smtClean="0">
                <a:solidFill>
                  <a:srgbClr val="636360"/>
                </a:solidFill>
              </a:rPr>
              <a:t>2014</a:t>
            </a:r>
            <a:endParaRPr lang="en-US" dirty="0">
              <a:solidFill>
                <a:srgbClr val="636360"/>
              </a:solidFill>
            </a:endParaRPr>
          </a:p>
        </p:txBody>
      </p:sp>
      <p:sp>
        <p:nvSpPr>
          <p:cNvPr id="9" name="TextBox 8"/>
          <p:cNvSpPr txBox="1"/>
          <p:nvPr/>
        </p:nvSpPr>
        <p:spPr>
          <a:xfrm>
            <a:off x="6284543" y="4973106"/>
            <a:ext cx="755335" cy="400110"/>
          </a:xfrm>
          <a:prstGeom prst="rect">
            <a:avLst/>
          </a:prstGeom>
          <a:noFill/>
        </p:spPr>
        <p:txBody>
          <a:bodyPr wrap="none" rtlCol="0">
            <a:spAutoFit/>
          </a:bodyPr>
          <a:lstStyle/>
          <a:p>
            <a:r>
              <a:rPr lang="en-US" sz="2000" dirty="0" smtClean="0">
                <a:solidFill>
                  <a:srgbClr val="636360"/>
                </a:solidFill>
              </a:rPr>
              <a:t>2018</a:t>
            </a:r>
            <a:endParaRPr lang="en-US" dirty="0">
              <a:solidFill>
                <a:srgbClr val="636360"/>
              </a:solidFill>
            </a:endParaRPr>
          </a:p>
        </p:txBody>
      </p:sp>
      <p:sp>
        <p:nvSpPr>
          <p:cNvPr id="10" name="TextBox 9"/>
          <p:cNvSpPr txBox="1"/>
          <p:nvPr/>
        </p:nvSpPr>
        <p:spPr>
          <a:xfrm>
            <a:off x="7993129" y="4973106"/>
            <a:ext cx="755335" cy="400110"/>
          </a:xfrm>
          <a:prstGeom prst="rect">
            <a:avLst/>
          </a:prstGeom>
          <a:noFill/>
        </p:spPr>
        <p:txBody>
          <a:bodyPr wrap="none" rtlCol="0">
            <a:spAutoFit/>
          </a:bodyPr>
          <a:lstStyle/>
          <a:p>
            <a:r>
              <a:rPr lang="en-US" sz="2000" dirty="0" smtClean="0">
                <a:solidFill>
                  <a:srgbClr val="636360"/>
                </a:solidFill>
              </a:rPr>
              <a:t>2020</a:t>
            </a:r>
            <a:endParaRPr lang="en-US" dirty="0">
              <a:solidFill>
                <a:srgbClr val="636360"/>
              </a:solidFill>
            </a:endParaRPr>
          </a:p>
        </p:txBody>
      </p:sp>
      <p:grpSp>
        <p:nvGrpSpPr>
          <p:cNvPr id="3" name="Group 10"/>
          <p:cNvGrpSpPr/>
          <p:nvPr/>
        </p:nvGrpSpPr>
        <p:grpSpPr>
          <a:xfrm>
            <a:off x="1259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1178827" y="2500095"/>
            <a:ext cx="739305" cy="707886"/>
          </a:xfrm>
          <a:prstGeom prst="rect">
            <a:avLst/>
          </a:prstGeom>
          <a:noFill/>
        </p:spPr>
        <p:txBody>
          <a:bodyPr wrap="none" rtlCol="0">
            <a:spAutoFit/>
          </a:bodyPr>
          <a:lstStyle/>
          <a:p>
            <a:r>
              <a:rPr lang="en-US" sz="2000" dirty="0" smtClean="0">
                <a:solidFill>
                  <a:srgbClr val="636360"/>
                </a:solidFill>
              </a:rPr>
              <a:t>First</a:t>
            </a:r>
            <a:br>
              <a:rPr lang="en-US" sz="2000" dirty="0" smtClean="0">
                <a:solidFill>
                  <a:srgbClr val="636360"/>
                </a:solidFill>
              </a:rPr>
            </a:br>
            <a:r>
              <a:rPr lang="en-US" sz="2000" dirty="0" smtClean="0">
                <a:solidFill>
                  <a:srgbClr val="636360"/>
                </a:solidFill>
              </a:rPr>
              <a:t>Draft</a:t>
            </a:r>
          </a:p>
        </p:txBody>
      </p:sp>
      <p:sp>
        <p:nvSpPr>
          <p:cNvPr id="32" name="TextBox 31"/>
          <p:cNvSpPr txBox="1"/>
          <p:nvPr/>
        </p:nvSpPr>
        <p:spPr>
          <a:xfrm>
            <a:off x="323528" y="4973106"/>
            <a:ext cx="736292" cy="400110"/>
          </a:xfrm>
          <a:prstGeom prst="rect">
            <a:avLst/>
          </a:prstGeom>
          <a:noFill/>
        </p:spPr>
        <p:txBody>
          <a:bodyPr wrap="none" rtlCol="0">
            <a:spAutoFit/>
          </a:bodyPr>
          <a:lstStyle/>
          <a:p>
            <a:r>
              <a:rPr lang="en-US" sz="2000" dirty="0" smtClean="0">
                <a:solidFill>
                  <a:srgbClr val="636360"/>
                </a:solidFill>
              </a:rPr>
              <a:t>2011</a:t>
            </a:r>
            <a:endParaRPr lang="en-US" dirty="0">
              <a:solidFill>
                <a:srgbClr val="636360"/>
              </a:solidFill>
            </a:endParaRPr>
          </a:p>
        </p:txBody>
      </p:sp>
      <p:sp>
        <p:nvSpPr>
          <p:cNvPr id="33" name="TextBox 32"/>
          <p:cNvSpPr txBox="1"/>
          <p:nvPr/>
        </p:nvSpPr>
        <p:spPr>
          <a:xfrm>
            <a:off x="3721661" y="4973106"/>
            <a:ext cx="755335" cy="400110"/>
          </a:xfrm>
          <a:prstGeom prst="rect">
            <a:avLst/>
          </a:prstGeom>
          <a:noFill/>
        </p:spPr>
        <p:txBody>
          <a:bodyPr wrap="none" rtlCol="0">
            <a:spAutoFit/>
          </a:bodyPr>
          <a:lstStyle/>
          <a:p>
            <a:r>
              <a:rPr lang="en-US" sz="2000" dirty="0" smtClean="0">
                <a:solidFill>
                  <a:srgbClr val="636360"/>
                </a:solidFill>
              </a:rPr>
              <a:t>2015</a:t>
            </a:r>
            <a:endParaRPr lang="en-US" dirty="0">
              <a:solidFill>
                <a:srgbClr val="636360"/>
              </a:solidFill>
            </a:endParaRPr>
          </a:p>
        </p:txBody>
      </p:sp>
      <p:sp>
        <p:nvSpPr>
          <p:cNvPr id="34" name="TextBox 33"/>
          <p:cNvSpPr txBox="1"/>
          <p:nvPr/>
        </p:nvSpPr>
        <p:spPr>
          <a:xfrm>
            <a:off x="2013073" y="4973106"/>
            <a:ext cx="755335" cy="400110"/>
          </a:xfrm>
          <a:prstGeom prst="rect">
            <a:avLst/>
          </a:prstGeom>
          <a:noFill/>
        </p:spPr>
        <p:txBody>
          <a:bodyPr wrap="none" rtlCol="0">
            <a:spAutoFit/>
          </a:bodyPr>
          <a:lstStyle/>
          <a:p>
            <a:r>
              <a:rPr lang="en-US" sz="2000" dirty="0" smtClean="0">
                <a:solidFill>
                  <a:srgbClr val="636360"/>
                </a:solidFill>
              </a:rPr>
              <a:t>2013</a:t>
            </a:r>
            <a:endParaRPr lang="en-US" dirty="0">
              <a:solidFill>
                <a:srgbClr val="636360"/>
              </a:solidFill>
            </a:endParaRPr>
          </a:p>
        </p:txBody>
      </p:sp>
      <p:sp>
        <p:nvSpPr>
          <p:cNvPr id="35" name="TextBox 34"/>
          <p:cNvSpPr txBox="1"/>
          <p:nvPr/>
        </p:nvSpPr>
        <p:spPr>
          <a:xfrm>
            <a:off x="5430249" y="4973106"/>
            <a:ext cx="755335" cy="400110"/>
          </a:xfrm>
          <a:prstGeom prst="rect">
            <a:avLst/>
          </a:prstGeom>
          <a:noFill/>
        </p:spPr>
        <p:txBody>
          <a:bodyPr wrap="none" rtlCol="0">
            <a:spAutoFit/>
          </a:bodyPr>
          <a:lstStyle/>
          <a:p>
            <a:r>
              <a:rPr lang="en-US" sz="2000" dirty="0" smtClean="0">
                <a:solidFill>
                  <a:srgbClr val="636360"/>
                </a:solidFill>
              </a:rPr>
              <a:t>2017</a:t>
            </a:r>
            <a:endParaRPr lang="en-US" dirty="0">
              <a:solidFill>
                <a:srgbClr val="636360"/>
              </a:solidFill>
            </a:endParaRPr>
          </a:p>
        </p:txBody>
      </p:sp>
      <p:sp>
        <p:nvSpPr>
          <p:cNvPr id="36" name="TextBox 35"/>
          <p:cNvSpPr txBox="1"/>
          <p:nvPr/>
        </p:nvSpPr>
        <p:spPr>
          <a:xfrm>
            <a:off x="7138837" y="4973106"/>
            <a:ext cx="755335" cy="400110"/>
          </a:xfrm>
          <a:prstGeom prst="rect">
            <a:avLst/>
          </a:prstGeom>
          <a:noFill/>
        </p:spPr>
        <p:txBody>
          <a:bodyPr wrap="none" rtlCol="0">
            <a:spAutoFit/>
          </a:bodyPr>
          <a:lstStyle/>
          <a:p>
            <a:r>
              <a:rPr lang="en-US" sz="2000" dirty="0" smtClean="0">
                <a:solidFill>
                  <a:srgbClr val="636360"/>
                </a:solidFill>
              </a:rPr>
              <a:t>2019</a:t>
            </a:r>
            <a:endParaRPr lang="en-US" dirty="0">
              <a:solidFill>
                <a:srgbClr val="636360"/>
              </a:solidFill>
            </a:endParaRPr>
          </a:p>
        </p:txBody>
      </p:sp>
      <p:grpSp>
        <p:nvGrpSpPr>
          <p:cNvPr id="4" name="Group 36"/>
          <p:cNvGrpSpPr/>
          <p:nvPr/>
        </p:nvGrpSpPr>
        <p:grpSpPr>
          <a:xfrm>
            <a:off x="3275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3194235" y="2503658"/>
            <a:ext cx="885179" cy="707886"/>
          </a:xfrm>
          <a:prstGeom prst="rect">
            <a:avLst/>
          </a:prstGeom>
          <a:noFill/>
        </p:spPr>
        <p:txBody>
          <a:bodyPr wrap="none" rtlCol="0">
            <a:spAutoFit/>
          </a:bodyPr>
          <a:lstStyle/>
          <a:p>
            <a:r>
              <a:rPr lang="en-US" sz="2000" dirty="0" smtClean="0">
                <a:solidFill>
                  <a:srgbClr val="636360"/>
                </a:solidFill>
              </a:rPr>
              <a:t>1</a:t>
            </a:r>
            <a:r>
              <a:rPr lang="en-US" sz="2000" baseline="30000" dirty="0" smtClean="0">
                <a:solidFill>
                  <a:srgbClr val="636360"/>
                </a:solidFill>
              </a:rPr>
              <a:t>st</a:t>
            </a:r>
            <a:endParaRPr lang="en-US" sz="2000" dirty="0">
              <a:solidFill>
                <a:srgbClr val="636360"/>
              </a:solidFill>
            </a:endParaRPr>
          </a:p>
          <a:p>
            <a:r>
              <a:rPr lang="en-US" sz="2000" dirty="0" smtClean="0">
                <a:solidFill>
                  <a:srgbClr val="636360"/>
                </a:solidFill>
              </a:rPr>
              <a:t>DSTU</a:t>
            </a:r>
          </a:p>
        </p:txBody>
      </p:sp>
      <p:grpSp>
        <p:nvGrpSpPr>
          <p:cNvPr id="11" name="Group 53"/>
          <p:cNvGrpSpPr/>
          <p:nvPr/>
        </p:nvGrpSpPr>
        <p:grpSpPr>
          <a:xfrm>
            <a:off x="4406901" y="2524504"/>
            <a:ext cx="885179" cy="2272648"/>
            <a:chOff x="4133365" y="2524504"/>
            <a:chExt cx="885179" cy="2272648"/>
          </a:xfrm>
        </p:grpSpPr>
        <p:sp>
          <p:nvSpPr>
            <p:cNvPr id="41" name="TextBox 40"/>
            <p:cNvSpPr txBox="1"/>
            <p:nvPr/>
          </p:nvSpPr>
          <p:spPr>
            <a:xfrm>
              <a:off x="4133365" y="2524504"/>
              <a:ext cx="885179" cy="707886"/>
            </a:xfrm>
            <a:prstGeom prst="rect">
              <a:avLst/>
            </a:prstGeom>
            <a:noFill/>
          </p:spPr>
          <p:txBody>
            <a:bodyPr wrap="none" rtlCol="0">
              <a:spAutoFit/>
            </a:bodyPr>
            <a:lstStyle/>
            <a:p>
              <a:r>
                <a:rPr lang="en-US" sz="2000" dirty="0" smtClean="0">
                  <a:solidFill>
                    <a:srgbClr val="636360"/>
                  </a:solidFill>
                </a:rPr>
                <a:t>~ 2</a:t>
              </a:r>
              <a:r>
                <a:rPr lang="en-US" sz="2000" baseline="30000" dirty="0" smtClean="0">
                  <a:solidFill>
                    <a:srgbClr val="636360"/>
                  </a:solidFill>
                </a:rPr>
                <a:t>nd</a:t>
              </a:r>
            </a:p>
            <a:p>
              <a:r>
                <a:rPr lang="en-US" sz="2000" dirty="0" smtClean="0">
                  <a:solidFill>
                    <a:srgbClr val="636360"/>
                  </a:solidFill>
                </a:rPr>
                <a:t>DSTU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5796136" y="2500095"/>
            <a:ext cx="881973" cy="2297057"/>
            <a:chOff x="5555524" y="2500095"/>
            <a:chExt cx="881973" cy="2297057"/>
          </a:xfrm>
        </p:grpSpPr>
        <p:sp>
          <p:nvSpPr>
            <p:cNvPr id="42" name="TextBox 41"/>
            <p:cNvSpPr txBox="1"/>
            <p:nvPr/>
          </p:nvSpPr>
          <p:spPr>
            <a:xfrm>
              <a:off x="5555524" y="2500095"/>
              <a:ext cx="881973" cy="707886"/>
            </a:xfrm>
            <a:prstGeom prst="rect">
              <a:avLst/>
            </a:prstGeom>
            <a:noFill/>
          </p:spPr>
          <p:txBody>
            <a:bodyPr wrap="none" rtlCol="0">
              <a:spAutoFit/>
            </a:bodyPr>
            <a:lstStyle/>
            <a:p>
              <a:r>
                <a:rPr lang="en-US" sz="2000" dirty="0" smtClean="0">
                  <a:solidFill>
                    <a:srgbClr val="636360"/>
                  </a:solidFill>
                </a:rPr>
                <a:t>~ 1</a:t>
              </a:r>
              <a:r>
                <a:rPr lang="en-US" sz="2000" baseline="30000" dirty="0" smtClean="0">
                  <a:solidFill>
                    <a:srgbClr val="636360"/>
                  </a:solidFill>
                </a:rPr>
                <a:t>st</a:t>
              </a:r>
              <a:r>
                <a:rPr lang="en-US" sz="2000" dirty="0" smtClean="0">
                  <a:solidFill>
                    <a:srgbClr val="636360"/>
                  </a:solidFill>
                </a:rPr>
                <a:t> </a:t>
              </a:r>
              <a:endParaRPr lang="en-US" sz="2000" baseline="30000" dirty="0" smtClean="0">
                <a:solidFill>
                  <a:srgbClr val="636360"/>
                </a:solidFill>
              </a:endParaRPr>
            </a:p>
            <a:p>
              <a:r>
                <a:rPr lang="en-US" sz="2000" dirty="0" smtClean="0">
                  <a:solidFill>
                    <a:srgbClr val="636360"/>
                  </a:solidFill>
                </a:rPr>
                <a:t>Norm.</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7075517" y="2503658"/>
            <a:ext cx="881973" cy="2293494"/>
            <a:chOff x="7075517" y="2503658"/>
            <a:chExt cx="881973" cy="2293494"/>
          </a:xfrm>
        </p:grpSpPr>
        <p:sp>
          <p:nvSpPr>
            <p:cNvPr id="43" name="TextBox 42"/>
            <p:cNvSpPr txBox="1"/>
            <p:nvPr/>
          </p:nvSpPr>
          <p:spPr>
            <a:xfrm>
              <a:off x="7075517" y="2503658"/>
              <a:ext cx="881973" cy="707886"/>
            </a:xfrm>
            <a:prstGeom prst="rect">
              <a:avLst/>
            </a:prstGeom>
            <a:noFill/>
          </p:spPr>
          <p:txBody>
            <a:bodyPr wrap="none" rtlCol="0">
              <a:spAutoFit/>
            </a:bodyPr>
            <a:lstStyle/>
            <a:p>
              <a:r>
                <a:rPr lang="en-US" sz="2000" dirty="0" smtClean="0">
                  <a:solidFill>
                    <a:srgbClr val="636360"/>
                  </a:solidFill>
                </a:rPr>
                <a:t>~ 2</a:t>
              </a:r>
              <a:r>
                <a:rPr lang="en-US" sz="2000" baseline="30000" dirty="0" smtClean="0">
                  <a:solidFill>
                    <a:srgbClr val="636360"/>
                  </a:solidFill>
                </a:rPr>
                <a:t>nd</a:t>
              </a:r>
              <a:r>
                <a:rPr lang="en-US" sz="2000" dirty="0" smtClean="0">
                  <a:solidFill>
                    <a:srgbClr val="636360"/>
                  </a:solidFill>
                </a:rPr>
                <a:t> </a:t>
              </a:r>
              <a:endParaRPr lang="en-US" sz="2000" baseline="30000" dirty="0" smtClean="0">
                <a:solidFill>
                  <a:srgbClr val="636360"/>
                </a:solidFill>
              </a:endParaRPr>
            </a:p>
            <a:p>
              <a:r>
                <a:rPr lang="en-US" sz="2000" dirty="0" smtClean="0">
                  <a:solidFill>
                    <a:srgbClr val="636360"/>
                  </a:solidFill>
                </a:rPr>
                <a:t>Norm.</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8182217" y="2678392"/>
            <a:ext cx="537327" cy="400110"/>
          </a:xfrm>
          <a:prstGeom prst="rect">
            <a:avLst/>
          </a:prstGeom>
          <a:noFill/>
        </p:spPr>
        <p:txBody>
          <a:bodyPr wrap="none" rtlCol="0">
            <a:spAutoFit/>
          </a:bodyPr>
          <a:lstStyle/>
          <a:p>
            <a:r>
              <a:rPr lang="en-US" sz="2000" dirty="0" smtClean="0">
                <a:solidFill>
                  <a:srgbClr val="636360"/>
                </a:solidFill>
              </a:rPr>
              <a:t>. . .</a:t>
            </a:r>
          </a:p>
        </p:txBody>
      </p:sp>
    </p:spTree>
    <p:extLst>
      <p:ext uri="{BB962C8B-B14F-4D97-AF65-F5344CB8AC3E}">
        <p14:creationId xmlns="" xmlns:p14="http://schemas.microsoft.com/office/powerpoint/2010/main" val="31724375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DSTU 2</a:t>
            </a:r>
            <a:endParaRPr lang="en-CA" dirty="0"/>
          </a:p>
        </p:txBody>
      </p:sp>
      <p:sp>
        <p:nvSpPr>
          <p:cNvPr id="5" name="Content Placeholder 4"/>
          <p:cNvSpPr>
            <a:spLocks noGrp="1"/>
          </p:cNvSpPr>
          <p:nvPr>
            <p:ph idx="1"/>
          </p:nvPr>
        </p:nvSpPr>
        <p:spPr/>
        <p:txBody>
          <a:bodyPr/>
          <a:lstStyle/>
          <a:p>
            <a:r>
              <a:rPr lang="en-US" dirty="0" smtClean="0"/>
              <a:t>Publish around end of July 2015</a:t>
            </a:r>
          </a:p>
          <a:p>
            <a:r>
              <a:rPr lang="en-US" dirty="0" smtClean="0"/>
              <a:t>Expected content includes:</a:t>
            </a:r>
          </a:p>
          <a:p>
            <a:pPr lvl="1"/>
            <a:r>
              <a:rPr lang="en-US" dirty="0" smtClean="0"/>
              <a:t>Updates to existing content</a:t>
            </a:r>
          </a:p>
          <a:p>
            <a:pPr lvl="2"/>
            <a:r>
              <a:rPr lang="en-US" dirty="0" smtClean="0"/>
              <a:t>Check tracker for proposal and agreed changes</a:t>
            </a:r>
          </a:p>
          <a:p>
            <a:pPr lvl="1"/>
            <a:r>
              <a:rPr lang="en-US" dirty="0" smtClean="0"/>
              <a:t>Additional capabilities</a:t>
            </a:r>
          </a:p>
          <a:p>
            <a:pPr lvl="2"/>
            <a:r>
              <a:rPr lang="en-US" dirty="0" smtClean="0"/>
              <a:t>Publish/subscribe, Web-based “push”, Operations</a:t>
            </a:r>
          </a:p>
          <a:p>
            <a:pPr lvl="1"/>
            <a:r>
              <a:rPr lang="en-US" dirty="0" smtClean="0"/>
              <a:t>New resources</a:t>
            </a:r>
          </a:p>
          <a:p>
            <a:pPr lvl="2"/>
            <a:r>
              <a:rPr lang="en-US" dirty="0" smtClean="0"/>
              <a:t>Referral, Coverage, Claim, Diet, Common Data Element</a:t>
            </a:r>
          </a:p>
          <a:p>
            <a:pPr lvl="1"/>
            <a:r>
              <a:rPr lang="en-US" dirty="0" smtClean="0"/>
              <a:t>Profiles for CCDA 1.1 </a:t>
            </a:r>
            <a:endParaRPr lang="en-CA" dirty="0"/>
          </a:p>
        </p:txBody>
      </p:sp>
    </p:spTree>
    <p:extLst>
      <p:ext uri="{BB962C8B-B14F-4D97-AF65-F5344CB8AC3E}">
        <p14:creationId xmlns="" xmlns:p14="http://schemas.microsoft.com/office/powerpoint/2010/main" val="22954939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DSTU mean?</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58</a:t>
            </a:fld>
            <a:endParaRPr lang="en-CA" dirty="0"/>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1628800"/>
            <a:ext cx="7799387" cy="4914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2267744" y="3068960"/>
            <a:ext cx="5112568" cy="1512168"/>
          </a:xfrm>
          <a:solidFill>
            <a:schemeClr val="bg1"/>
          </a:solidFill>
          <a:ln>
            <a:solidFill>
              <a:srgbClr val="FF0000"/>
            </a:solidFill>
          </a:ln>
        </p:spPr>
        <p:txBody>
          <a:bodyPr/>
          <a:lstStyle/>
          <a:p>
            <a:pPr marL="0" indent="0">
              <a:buNone/>
            </a:pPr>
            <a:r>
              <a:rPr lang="en-US" dirty="0" smtClean="0"/>
              <a:t>“…all aspects of the FHIR specification are potentially subject to change</a:t>
            </a:r>
            <a:endParaRPr lang="en-CA" dirty="0"/>
          </a:p>
        </p:txBody>
      </p:sp>
      <p:sp>
        <p:nvSpPr>
          <p:cNvPr id="5" name="Oval 4"/>
          <p:cNvSpPr/>
          <p:nvPr/>
        </p:nvSpPr>
        <p:spPr bwMode="auto">
          <a:xfrm>
            <a:off x="323528" y="5085184"/>
            <a:ext cx="2520280" cy="360040"/>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0589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Normative FHIR</a:t>
            </a:r>
            <a:endParaRPr lang="en-CA" dirty="0"/>
          </a:p>
        </p:txBody>
      </p:sp>
      <p:sp>
        <p:nvSpPr>
          <p:cNvPr id="3" name="Content Placeholder 2"/>
          <p:cNvSpPr>
            <a:spLocks noGrp="1"/>
          </p:cNvSpPr>
          <p:nvPr>
            <p:ph idx="1"/>
          </p:nvPr>
        </p:nvSpPr>
        <p:spPr/>
        <p:txBody>
          <a:bodyPr/>
          <a:lstStyle/>
          <a:p>
            <a:r>
              <a:rPr lang="en-US" sz="2800" dirty="0" smtClean="0"/>
              <a:t>Will include</a:t>
            </a:r>
          </a:p>
          <a:p>
            <a:pPr lvl="1"/>
            <a:r>
              <a:rPr lang="en-US" sz="2400" dirty="0" smtClean="0"/>
              <a:t>Core specification</a:t>
            </a:r>
          </a:p>
          <a:p>
            <a:pPr lvl="1"/>
            <a:r>
              <a:rPr lang="en-US" sz="2400" dirty="0" smtClean="0"/>
              <a:t>Structural resources</a:t>
            </a:r>
          </a:p>
          <a:p>
            <a:pPr lvl="1"/>
            <a:r>
              <a:rPr lang="en-US" sz="2400" dirty="0" smtClean="0"/>
              <a:t>Subset of other resources</a:t>
            </a:r>
          </a:p>
          <a:p>
            <a:pPr lvl="2"/>
            <a:r>
              <a:rPr lang="en-US" sz="2000" dirty="0" smtClean="0"/>
              <a:t>Some resources won’t go normative right away</a:t>
            </a:r>
          </a:p>
          <a:p>
            <a:r>
              <a:rPr lang="en-US" sz="2800" dirty="0" smtClean="0"/>
              <a:t>Future releases</a:t>
            </a:r>
          </a:p>
          <a:p>
            <a:pPr lvl="1"/>
            <a:r>
              <a:rPr lang="en-US" sz="2400" dirty="0" smtClean="0"/>
              <a:t>Add more resources</a:t>
            </a:r>
          </a:p>
          <a:p>
            <a:pPr lvl="1"/>
            <a:r>
              <a:rPr lang="en-US" sz="2400" dirty="0" smtClean="0"/>
              <a:t>Add profiles on existing resources</a:t>
            </a:r>
          </a:p>
          <a:p>
            <a:pPr lvl="1"/>
            <a:r>
              <a:rPr lang="en-US" sz="2400" dirty="0" smtClean="0"/>
              <a:t>May add elements to resources</a:t>
            </a:r>
          </a:p>
          <a:p>
            <a:pPr lvl="2"/>
            <a:r>
              <a:rPr lang="en-US" sz="2000" dirty="0" smtClean="0"/>
              <a:t>Very rare</a:t>
            </a:r>
            <a:endParaRPr lang="en-CA" sz="2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59</a:t>
            </a:fld>
            <a:endParaRPr lang="en-CA" dirty="0"/>
          </a:p>
        </p:txBody>
      </p:sp>
    </p:spTree>
    <p:extLst>
      <p:ext uri="{BB962C8B-B14F-4D97-AF65-F5344CB8AC3E}">
        <p14:creationId xmlns="" xmlns:p14="http://schemas.microsoft.com/office/powerpoint/2010/main" val="17006521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FHIR?</a:t>
            </a:r>
            <a:endParaRPr lang="en-CA" dirty="0"/>
          </a:p>
        </p:txBody>
      </p:sp>
      <p:sp>
        <p:nvSpPr>
          <p:cNvPr id="6" name="Text Placeholder 5"/>
          <p:cNvSpPr>
            <a:spLocks noGrp="1"/>
          </p:cNvSpPr>
          <p:nvPr>
            <p:ph type="body" idx="1"/>
          </p:nvPr>
        </p:nvSpPr>
        <p:spPr/>
        <p:txBody>
          <a:bodyPr/>
          <a:lstStyle/>
          <a:p>
            <a:endParaRPr lang="en-CA" dirty="0"/>
          </a:p>
        </p:txBody>
      </p:sp>
    </p:spTree>
    <p:extLst>
      <p:ext uri="{BB962C8B-B14F-4D97-AF65-F5344CB8AC3E}">
        <p14:creationId xmlns="" xmlns:p14="http://schemas.microsoft.com/office/powerpoint/2010/main" val="41876613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 xmlns:p14="http://schemas.microsoft.com/office/powerpoint/2010/main" val="13237111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Where can FHIR be used?</a:t>
            </a:r>
            <a:endParaRPr lang="en-AU" dirty="0"/>
          </a:p>
        </p:txBody>
      </p:sp>
      <p:sp>
        <p:nvSpPr>
          <p:cNvPr id="3" name="Content Placeholder 2"/>
          <p:cNvSpPr>
            <a:spLocks noGrp="1"/>
          </p:cNvSpPr>
          <p:nvPr>
            <p:ph idx="1"/>
          </p:nvPr>
        </p:nvSpPr>
        <p:spPr/>
        <p:txBody>
          <a:bodyPr/>
          <a:lstStyle/>
          <a:p>
            <a:r>
              <a:rPr lang="en-AU" dirty="0" smtClean="0"/>
              <a:t>Classic in-institution interoperability</a:t>
            </a:r>
          </a:p>
          <a:p>
            <a:r>
              <a:rPr lang="en-AU" dirty="0" smtClean="0"/>
              <a:t>Back-end e-business systems (e.g. financial)</a:t>
            </a:r>
          </a:p>
          <a:p>
            <a:r>
              <a:rPr lang="en-AU" dirty="0" smtClean="0"/>
              <a:t>Regional Health Information Organizations (RHIO)</a:t>
            </a:r>
          </a:p>
          <a:p>
            <a:r>
              <a:rPr lang="en-AU" dirty="0" smtClean="0"/>
              <a:t>National EHR systems</a:t>
            </a:r>
          </a:p>
          <a:p>
            <a:r>
              <a:rPr lang="en-AU" dirty="0" smtClean="0"/>
              <a:t>Social Web (Health)</a:t>
            </a:r>
          </a:p>
          <a:p>
            <a:r>
              <a:rPr lang="en-AU" dirty="0" smtClean="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61</a:t>
            </a:fld>
            <a:endParaRPr lang="en-CA" dirty="0"/>
          </a:p>
        </p:txBody>
      </p:sp>
      <p:pic>
        <p:nvPicPr>
          <p:cNvPr id="7" name="Picture 6"/>
          <p:cNvPicPr>
            <a:picLocks noChangeAspect="1"/>
          </p:cNvPicPr>
          <p:nvPr/>
        </p:nvPicPr>
        <p:blipFill rotWithShape="1">
          <a:blip r:embed="rId2"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grpSp>
        <p:nvGrpSpPr>
          <p:cNvPr id="5" name="Group 12"/>
          <p:cNvGrpSpPr/>
          <p:nvPr/>
        </p:nvGrpSpPr>
        <p:grpSpPr>
          <a:xfrm>
            <a:off x="4788022" y="4651002"/>
            <a:ext cx="3744418" cy="1077218"/>
            <a:chOff x="4788022" y="4651002"/>
            <a:chExt cx="3744418" cy="1077218"/>
          </a:xfrm>
        </p:grpSpPr>
        <p:sp>
          <p:nvSpPr>
            <p:cNvPr id="9" name="Right Arrow 8"/>
            <p:cNvSpPr/>
            <p:nvPr/>
          </p:nvSpPr>
          <p:spPr bwMode="auto">
            <a:xfrm rot="10800000">
              <a:off x="4788024" y="4653136"/>
              <a:ext cx="20162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10" name="Right Arrow 9"/>
            <p:cNvSpPr/>
            <p:nvPr/>
          </p:nvSpPr>
          <p:spPr bwMode="auto">
            <a:xfrm rot="10800000">
              <a:off x="4788022" y="5237585"/>
              <a:ext cx="2016225"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12" name="TextBox 11"/>
            <p:cNvSpPr txBox="1"/>
            <p:nvPr/>
          </p:nvSpPr>
          <p:spPr>
            <a:xfrm>
              <a:off x="7020272" y="4651002"/>
              <a:ext cx="1512168" cy="1077218"/>
            </a:xfrm>
            <a:prstGeom prst="rect">
              <a:avLst/>
            </a:prstGeom>
            <a:noFill/>
          </p:spPr>
          <p:txBody>
            <a:bodyPr wrap="square" rtlCol="0">
              <a:spAutoFit/>
            </a:bodyPr>
            <a:lstStyle/>
            <a:p>
              <a:r>
                <a:rPr lang="en-US" sz="3200" dirty="0" smtClean="0">
                  <a:solidFill>
                    <a:schemeClr val="accent1"/>
                  </a:solidFill>
                </a:rPr>
                <a:t>Near</a:t>
              </a:r>
            </a:p>
            <a:p>
              <a:r>
                <a:rPr lang="en-US" sz="3200" dirty="0" smtClean="0">
                  <a:solidFill>
                    <a:schemeClr val="accent1"/>
                  </a:solidFill>
                </a:rPr>
                <a:t>Term</a:t>
              </a:r>
              <a:endParaRPr lang="en-CA" sz="3200" dirty="0">
                <a:solidFill>
                  <a:schemeClr val="accent1"/>
                </a:solidFill>
              </a:endParaRPr>
            </a:p>
          </p:txBody>
        </p:sp>
      </p:grpSp>
    </p:spTree>
    <p:extLst>
      <p:ext uri="{BB962C8B-B14F-4D97-AF65-F5344CB8AC3E}">
        <p14:creationId xmlns="" xmlns:p14="http://schemas.microsoft.com/office/powerpoint/2010/main" val="233072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Implementation during DSTU</a:t>
            </a:r>
            <a:endParaRPr lang="en-CA" dirty="0"/>
          </a:p>
        </p:txBody>
      </p:sp>
      <p:sp>
        <p:nvSpPr>
          <p:cNvPr id="5" name="Content Placeholder 4"/>
          <p:cNvSpPr>
            <a:spLocks noGrp="1"/>
          </p:cNvSpPr>
          <p:nvPr>
            <p:ph idx="1"/>
          </p:nvPr>
        </p:nvSpPr>
        <p:spPr/>
        <p:txBody>
          <a:bodyPr/>
          <a:lstStyle/>
          <a:p>
            <a:r>
              <a:rPr lang="en-US" dirty="0" smtClean="0"/>
              <a:t>FHIR is new</a:t>
            </a:r>
          </a:p>
          <a:p>
            <a:pPr lvl="1"/>
            <a:r>
              <a:rPr lang="en-US" dirty="0" smtClean="0"/>
              <a:t>No commitment yet to backward compatibility</a:t>
            </a:r>
          </a:p>
          <a:p>
            <a:pPr lvl="1"/>
            <a:r>
              <a:rPr lang="en-US" dirty="0" smtClean="0"/>
              <a:t>No stability guarantee until 2017+</a:t>
            </a:r>
          </a:p>
          <a:p>
            <a:pPr lvl="1"/>
            <a:r>
              <a:rPr lang="en-US" dirty="0" smtClean="0"/>
              <a:t>Some resources don’t exist yet</a:t>
            </a:r>
          </a:p>
          <a:p>
            <a:pPr lvl="2"/>
            <a:r>
              <a:rPr lang="en-US" dirty="0" smtClean="0"/>
              <a:t>Appointment, Referral, Insurance, Nutrition, etc.</a:t>
            </a:r>
          </a:p>
          <a:p>
            <a:r>
              <a:rPr lang="en-US" dirty="0" smtClean="0"/>
              <a:t>However, implementers are choosing to build with it now</a:t>
            </a:r>
            <a:endParaRPr lang="en-CA" dirty="0"/>
          </a:p>
        </p:txBody>
      </p:sp>
    </p:spTree>
    <p:extLst>
      <p:ext uri="{BB962C8B-B14F-4D97-AF65-F5344CB8AC3E}">
        <p14:creationId xmlns="" xmlns:p14="http://schemas.microsoft.com/office/powerpoint/2010/main" val="757143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 working with FHIR?</a:t>
            </a:r>
            <a:endParaRPr lang="en-CA" dirty="0"/>
          </a:p>
        </p:txBody>
      </p:sp>
      <p:sp>
        <p:nvSpPr>
          <p:cNvPr id="3" name="Content Placeholder 2"/>
          <p:cNvSpPr>
            <a:spLocks noGrp="1"/>
          </p:cNvSpPr>
          <p:nvPr>
            <p:ph idx="1"/>
          </p:nvPr>
        </p:nvSpPr>
        <p:spPr/>
        <p:txBody>
          <a:bodyPr/>
          <a:lstStyle/>
          <a:p>
            <a:r>
              <a:rPr lang="en-US" dirty="0" smtClean="0"/>
              <a:t>&gt;100 organizations declared</a:t>
            </a:r>
          </a:p>
          <a:p>
            <a:pPr lvl="1"/>
            <a:r>
              <a:rPr lang="en-US" dirty="0" smtClean="0"/>
              <a:t>attended a Connectathon and/or</a:t>
            </a:r>
          </a:p>
          <a:p>
            <a:pPr lvl="1"/>
            <a:r>
              <a:rPr lang="en-US" dirty="0" smtClean="0"/>
              <a:t>signed up on wiki</a:t>
            </a:r>
          </a:p>
          <a:p>
            <a:r>
              <a:rPr lang="en-US" dirty="0" smtClean="0"/>
              <a:t>Aware of many others not on either list</a:t>
            </a:r>
          </a:p>
          <a:p>
            <a:r>
              <a:rPr lang="en-US" dirty="0" smtClean="0"/>
              <a:t>Over 150 participants on the FHIR Implementer’s Skype chat</a:t>
            </a:r>
          </a:p>
          <a:p>
            <a:pPr lvl="1"/>
            <a:r>
              <a:rPr lang="en-US" dirty="0" smtClean="0"/>
              <a:t>Probably scared away another 50%</a:t>
            </a:r>
          </a:p>
          <a:p>
            <a:r>
              <a:rPr lang="en-US" dirty="0" smtClean="0"/>
              <a:t>20+ countries involved so far</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dirty="0"/>
          </a:p>
        </p:txBody>
      </p:sp>
    </p:spTree>
    <p:extLst>
      <p:ext uri="{BB962C8B-B14F-4D97-AF65-F5344CB8AC3E}">
        <p14:creationId xmlns="" xmlns:p14="http://schemas.microsoft.com/office/powerpoint/2010/main" val="38540618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FHIR &amp; other SDOs</a:t>
            </a:r>
            <a:endParaRPr lang="en-AU" dirty="0"/>
          </a:p>
        </p:txBody>
      </p:sp>
      <p:sp>
        <p:nvSpPr>
          <p:cNvPr id="3" name="Content Placeholder 2"/>
          <p:cNvSpPr>
            <a:spLocks noGrp="1"/>
          </p:cNvSpPr>
          <p:nvPr>
            <p:ph idx="1"/>
          </p:nvPr>
        </p:nvSpPr>
        <p:spPr/>
        <p:txBody>
          <a:bodyPr/>
          <a:lstStyle/>
          <a:p>
            <a:r>
              <a:rPr lang="en-AU" sz="2800" dirty="0" smtClean="0"/>
              <a:t>IHE</a:t>
            </a:r>
          </a:p>
          <a:p>
            <a:pPr lvl="1"/>
            <a:r>
              <a:rPr lang="en-AU" sz="2400" dirty="0" smtClean="0"/>
              <a:t>Using FHIR for MHD (mobile XDS)</a:t>
            </a:r>
          </a:p>
          <a:p>
            <a:pPr lvl="1"/>
            <a:r>
              <a:rPr lang="en-AU" sz="2400" dirty="0" smtClean="0"/>
              <a:t>FHIR profile for PIX/PDQ</a:t>
            </a:r>
          </a:p>
          <a:p>
            <a:r>
              <a:rPr lang="en-AU" sz="2800" dirty="0" smtClean="0"/>
              <a:t>DICOM</a:t>
            </a:r>
          </a:p>
          <a:p>
            <a:pPr lvl="1"/>
            <a:r>
              <a:rPr lang="en-AU" sz="2400" dirty="0" smtClean="0"/>
              <a:t>Building profile to make key images available to EHR</a:t>
            </a:r>
          </a:p>
          <a:p>
            <a:r>
              <a:rPr lang="en-AU" sz="2800" dirty="0" smtClean="0"/>
              <a:t>W3C </a:t>
            </a:r>
          </a:p>
          <a:p>
            <a:pPr lvl="1"/>
            <a:r>
              <a:rPr lang="en-AU" sz="2400" dirty="0" smtClean="0"/>
              <a:t>Semantic health group helping us with RDF, RIM-based semantic checking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dirty="0"/>
          </a:p>
        </p:txBody>
      </p:sp>
      <p:pic>
        <p:nvPicPr>
          <p:cNvPr id="7" name="Picture 6"/>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79784" y="269576"/>
            <a:ext cx="2034746" cy="1252151"/>
          </a:xfrm>
          <a:prstGeom prst="rect">
            <a:avLst/>
          </a:prstGeom>
        </p:spPr>
      </p:pic>
      <p:pic>
        <p:nvPicPr>
          <p:cNvPr id="7170" name="Picture 2" descr="C:\Users\office\AppData\Local\Microsoft\Windows\Temporary Internet Files\Content.IE5\TIOTJVXV\MC900439612[1].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0152" y="1206353"/>
            <a:ext cx="2662267" cy="18931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1452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&amp; the ONC</a:t>
            </a:r>
            <a:endParaRPr lang="en-CA" dirty="0"/>
          </a:p>
        </p:txBody>
      </p:sp>
      <p:sp>
        <p:nvSpPr>
          <p:cNvPr id="3" name="Content Placeholder 2"/>
          <p:cNvSpPr>
            <a:spLocks noGrp="1"/>
          </p:cNvSpPr>
          <p:nvPr>
            <p:ph idx="1"/>
          </p:nvPr>
        </p:nvSpPr>
        <p:spPr/>
        <p:txBody>
          <a:bodyPr/>
          <a:lstStyle/>
          <a:p>
            <a:r>
              <a:rPr lang="en-US" sz="2400" dirty="0" smtClean="0"/>
              <a:t>Structured Data Capture</a:t>
            </a:r>
          </a:p>
          <a:p>
            <a:pPr lvl="1"/>
            <a:r>
              <a:rPr lang="en-US" sz="2000" dirty="0" smtClean="0"/>
              <a:t>Profiling FHIR to convey data elements, form designs and form data</a:t>
            </a:r>
          </a:p>
          <a:p>
            <a:pPr lvl="1"/>
            <a:r>
              <a:rPr lang="en-US" sz="2000" dirty="0" smtClean="0"/>
              <a:t>Custom service to allow auto-populating forms based on CCDA or FHIR data</a:t>
            </a:r>
          </a:p>
          <a:p>
            <a:r>
              <a:rPr lang="en-US" sz="2400" dirty="0" smtClean="0"/>
              <a:t>Data Access Framework</a:t>
            </a:r>
          </a:p>
          <a:p>
            <a:pPr lvl="1"/>
            <a:r>
              <a:rPr lang="en-US" sz="2000" dirty="0" smtClean="0"/>
              <a:t>Profiling FHIR for meaningful use data access outside documents</a:t>
            </a:r>
          </a:p>
          <a:p>
            <a:r>
              <a:rPr lang="en-US" sz="2400" dirty="0" smtClean="0"/>
              <a:t>Clinical Decision Support / Clinical Quality Measures</a:t>
            </a:r>
          </a:p>
          <a:p>
            <a:pPr lvl="1"/>
            <a:r>
              <a:rPr lang="en-US" sz="2000" dirty="0" smtClean="0"/>
              <a:t>Using FHIR as their logical/physical model</a:t>
            </a:r>
          </a:p>
          <a:p>
            <a:r>
              <a:rPr lang="en-US" sz="2400" dirty="0" smtClean="0"/>
              <a:t>Strong interest in FHIR for other purposes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65</a:t>
            </a:fld>
            <a:endParaRPr lang="en-CA" dirty="0"/>
          </a:p>
        </p:txBody>
      </p:sp>
    </p:spTree>
    <p:extLst>
      <p:ext uri="{BB962C8B-B14F-4D97-AF65-F5344CB8AC3E}">
        <p14:creationId xmlns="" xmlns:p14="http://schemas.microsoft.com/office/powerpoint/2010/main" val="3546991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&amp; CDA</a:t>
            </a:r>
            <a:endParaRPr lang="en-CA" dirty="0"/>
          </a:p>
        </p:txBody>
      </p:sp>
      <p:sp>
        <p:nvSpPr>
          <p:cNvPr id="3" name="Content Placeholder 2"/>
          <p:cNvSpPr>
            <a:spLocks noGrp="1"/>
          </p:cNvSpPr>
          <p:nvPr>
            <p:ph idx="1"/>
          </p:nvPr>
        </p:nvSpPr>
        <p:spPr/>
        <p:txBody>
          <a:bodyPr/>
          <a:lstStyle/>
          <a:p>
            <a:r>
              <a:rPr lang="en-US" dirty="0" smtClean="0"/>
              <a:t>HL7 developing FHIR profiles for CCDA</a:t>
            </a:r>
          </a:p>
          <a:p>
            <a:pPr lvl="1"/>
            <a:r>
              <a:rPr lang="en-US" dirty="0" smtClean="0"/>
              <a:t>Will have key ones present in next DSTU</a:t>
            </a:r>
          </a:p>
          <a:p>
            <a:pPr lvl="0"/>
            <a:r>
              <a:rPr lang="en-US" dirty="0" smtClean="0"/>
              <a:t>HL7 project to define “Clinical Document Architecture” in FHIR</a:t>
            </a:r>
          </a:p>
          <a:p>
            <a:pPr lvl="0"/>
            <a:r>
              <a:rPr lang="en-US" dirty="0" smtClean="0"/>
              <a:t>At least 3 projects looking at providing automated transformation between CCDA and FHIR</a:t>
            </a:r>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dirty="0"/>
          </a:p>
        </p:txBody>
      </p:sp>
    </p:spTree>
    <p:extLst>
      <p:ext uri="{BB962C8B-B14F-4D97-AF65-F5344CB8AC3E}">
        <p14:creationId xmlns="" xmlns:p14="http://schemas.microsoft.com/office/powerpoint/2010/main" val="32308491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HSPC</a:t>
            </a:r>
            <a:endParaRPr lang="en-CA" dirty="0"/>
          </a:p>
        </p:txBody>
      </p:sp>
      <p:sp>
        <p:nvSpPr>
          <p:cNvPr id="3" name="Content Placeholder 2"/>
          <p:cNvSpPr>
            <a:spLocks noGrp="1"/>
          </p:cNvSpPr>
          <p:nvPr>
            <p:ph idx="1"/>
          </p:nvPr>
        </p:nvSpPr>
        <p:spPr/>
        <p:txBody>
          <a:bodyPr/>
          <a:lstStyle/>
          <a:p>
            <a:r>
              <a:rPr lang="en-CA" dirty="0" smtClean="0"/>
              <a:t>Health Services Platform Consortium</a:t>
            </a:r>
          </a:p>
          <a:p>
            <a:pPr lvl="1"/>
            <a:r>
              <a:rPr lang="en-CA" dirty="0" smtClean="0"/>
              <a:t>Intermountain Healthcare, Veterans </a:t>
            </a:r>
            <a:r>
              <a:rPr lang="en-CA" dirty="0" err="1" smtClean="0"/>
              <a:t>Affiars</a:t>
            </a:r>
            <a:r>
              <a:rPr lang="en-CA" dirty="0" smtClean="0"/>
              <a:t>, Harris, </a:t>
            </a:r>
            <a:r>
              <a:rPr lang="en-CA" dirty="0" err="1" smtClean="0"/>
              <a:t>Telus</a:t>
            </a:r>
            <a:r>
              <a:rPr lang="en-CA" dirty="0" smtClean="0"/>
              <a:t>, Dignity Health, IBM, Epic, Cerner, Mayo, HP, Kaiser, +++ (not all are official members)</a:t>
            </a:r>
          </a:p>
          <a:p>
            <a:pPr lvl="1"/>
            <a:r>
              <a:rPr lang="en-CA" dirty="0" smtClean="0"/>
              <a:t>Leverage FHIR + security and additional layers to allow plug &amp; play EHR modules</a:t>
            </a:r>
          </a:p>
          <a:p>
            <a:pPr lvl="1"/>
            <a:r>
              <a:rPr lang="en-CA" dirty="0" smtClean="0"/>
              <a:t>Stems from SMART on FHIR work </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r>
              <a:rPr lang="en-US" baseline="0" dirty="0" smtClean="0"/>
              <a:t> 1</a:t>
            </a:r>
            <a:endParaRPr lang="en-CA" dirty="0"/>
          </a:p>
        </p:txBody>
      </p:sp>
      <p:sp>
        <p:nvSpPr>
          <p:cNvPr id="3" name="Content Placeholder 2"/>
          <p:cNvSpPr>
            <a:spLocks noGrp="1"/>
          </p:cNvSpPr>
          <p:nvPr>
            <p:ph idx="1"/>
          </p:nvPr>
        </p:nvSpPr>
        <p:spPr/>
        <p:txBody>
          <a:bodyPr/>
          <a:lstStyle/>
          <a:p>
            <a:r>
              <a:rPr lang="en-US" dirty="0" smtClean="0"/>
              <a:t>Who</a:t>
            </a:r>
          </a:p>
          <a:p>
            <a:pPr lvl="1"/>
            <a:r>
              <a:rPr lang="en-CA" dirty="0" err="1" smtClean="0"/>
              <a:t>Oridashi</a:t>
            </a:r>
            <a:r>
              <a:rPr lang="en-CA" dirty="0" smtClean="0"/>
              <a:t> – Australian eHealth consultant/vendor</a:t>
            </a:r>
          </a:p>
          <a:p>
            <a:r>
              <a:rPr lang="en-US" dirty="0" smtClean="0"/>
              <a:t>What</a:t>
            </a:r>
          </a:p>
          <a:p>
            <a:pPr lvl="1"/>
            <a:r>
              <a:rPr lang="en-CA" dirty="0" smtClean="0"/>
              <a:t>Use FHIR </a:t>
            </a:r>
            <a:r>
              <a:rPr lang="en-CA" dirty="0"/>
              <a:t>as </a:t>
            </a:r>
            <a:r>
              <a:rPr lang="en-CA" dirty="0" smtClean="0"/>
              <a:t>primary </a:t>
            </a:r>
            <a:r>
              <a:rPr lang="en-CA" dirty="0"/>
              <a:t>care EMR integration interface to </a:t>
            </a:r>
            <a:r>
              <a:rPr lang="en-CA" dirty="0" smtClean="0"/>
              <a:t>two </a:t>
            </a:r>
            <a:r>
              <a:rPr lang="en-CA" dirty="0"/>
              <a:t>leading primary care </a:t>
            </a:r>
            <a:r>
              <a:rPr lang="en-CA" dirty="0" smtClean="0"/>
              <a:t>CISs.</a:t>
            </a:r>
          </a:p>
          <a:p>
            <a:pPr lvl="1"/>
            <a:r>
              <a:rPr lang="en-CA" dirty="0" smtClean="0"/>
              <a:t>Enables decision </a:t>
            </a:r>
            <a:r>
              <a:rPr lang="en-CA" dirty="0"/>
              <a:t>support, referral and personal health record portals</a:t>
            </a:r>
            <a:r>
              <a:rPr lang="en-CA" dirty="0" smtClean="0"/>
              <a:t>.</a:t>
            </a:r>
          </a:p>
          <a:p>
            <a:r>
              <a:rPr lang="en-US" dirty="0" smtClean="0"/>
              <a:t>When</a:t>
            </a:r>
          </a:p>
          <a:p>
            <a:pPr lvl="1"/>
            <a:r>
              <a:rPr lang="en-US" dirty="0" smtClean="0"/>
              <a:t>Full production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spTree>
    <p:extLst>
      <p:ext uri="{BB962C8B-B14F-4D97-AF65-F5344CB8AC3E}">
        <p14:creationId xmlns="" xmlns:p14="http://schemas.microsoft.com/office/powerpoint/2010/main" val="35175576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r>
              <a:rPr lang="en-US" baseline="0" dirty="0" smtClean="0"/>
              <a:t> 2</a:t>
            </a:r>
            <a:endParaRPr lang="en-CA" dirty="0"/>
          </a:p>
        </p:txBody>
      </p:sp>
      <p:sp>
        <p:nvSpPr>
          <p:cNvPr id="3" name="Content Placeholder 2"/>
          <p:cNvSpPr>
            <a:spLocks noGrp="1"/>
          </p:cNvSpPr>
          <p:nvPr>
            <p:ph idx="1"/>
          </p:nvPr>
        </p:nvSpPr>
        <p:spPr/>
        <p:txBody>
          <a:bodyPr/>
          <a:lstStyle/>
          <a:p>
            <a:r>
              <a:rPr lang="en-US" sz="2800" dirty="0" smtClean="0"/>
              <a:t>Who</a:t>
            </a:r>
          </a:p>
          <a:p>
            <a:pPr lvl="1"/>
            <a:r>
              <a:rPr lang="en-US" sz="2400" dirty="0" smtClean="0"/>
              <a:t>Healthcentrix.co – U.S. cloud-based PHR start-up</a:t>
            </a:r>
          </a:p>
          <a:p>
            <a:r>
              <a:rPr lang="en-US" sz="2800" dirty="0" smtClean="0"/>
              <a:t>What</a:t>
            </a:r>
          </a:p>
          <a:p>
            <a:pPr lvl="1"/>
            <a:r>
              <a:rPr lang="en-CA" sz="2400" dirty="0"/>
              <a:t> </a:t>
            </a:r>
            <a:r>
              <a:rPr lang="en-CA" sz="2400" dirty="0" smtClean="0"/>
              <a:t>Community portal, PHR, mobile health assistant, device aggregator</a:t>
            </a:r>
          </a:p>
          <a:p>
            <a:pPr lvl="2"/>
            <a:r>
              <a:rPr lang="en-CA" sz="2000" dirty="0" smtClean="0"/>
              <a:t>XDS </a:t>
            </a:r>
            <a:r>
              <a:rPr lang="en-CA" sz="2000" dirty="0"/>
              <a:t>persistence integrated with a CCDA bridge (HISP Direct and HIE</a:t>
            </a:r>
            <a:r>
              <a:rPr lang="en-CA" sz="2000" dirty="0" smtClean="0"/>
              <a:t>)</a:t>
            </a:r>
          </a:p>
          <a:p>
            <a:pPr lvl="1"/>
            <a:r>
              <a:rPr lang="en-CA" sz="2400" dirty="0" smtClean="0"/>
              <a:t>Patients</a:t>
            </a:r>
            <a:r>
              <a:rPr lang="en-CA" sz="2400" dirty="0"/>
              <a:t>, doctors and families share </a:t>
            </a:r>
            <a:r>
              <a:rPr lang="en-CA" sz="2400" dirty="0" smtClean="0"/>
              <a:t>PHI</a:t>
            </a:r>
            <a:r>
              <a:rPr lang="en-CA" sz="2400" dirty="0"/>
              <a:t>, </a:t>
            </a:r>
            <a:r>
              <a:rPr lang="en-CA" sz="2400" dirty="0" smtClean="0"/>
              <a:t>care plans &amp; patient-generated data</a:t>
            </a:r>
            <a:endParaRPr lang="en-US" sz="2400" dirty="0" smtClean="0"/>
          </a:p>
          <a:p>
            <a:r>
              <a:rPr lang="en-US" sz="2800" dirty="0" smtClean="0"/>
              <a:t>When:</a:t>
            </a:r>
          </a:p>
          <a:p>
            <a:pPr lvl="1"/>
            <a:r>
              <a:rPr lang="en-US" sz="2400" dirty="0" smtClean="0"/>
              <a:t>Alpha now (200 patients). Beta May, Prod: July</a:t>
            </a:r>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dirty="0"/>
          </a:p>
        </p:txBody>
      </p:sp>
    </p:spTree>
    <p:extLst>
      <p:ext uri="{BB962C8B-B14F-4D97-AF65-F5344CB8AC3E}">
        <p14:creationId xmlns="" xmlns:p14="http://schemas.microsoft.com/office/powerpoint/2010/main" val="33079785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014" y="5949280"/>
            <a:ext cx="6552728" cy="532070"/>
          </a:xfrm>
        </p:spPr>
        <p:txBody>
          <a:bodyPr anchor="b"/>
          <a:lstStyle/>
          <a:p>
            <a:r>
              <a:rPr lang="en-US" sz="2400" dirty="0">
                <a:solidFill>
                  <a:schemeClr val="tx1"/>
                </a:solidFill>
              </a:rPr>
              <a:t>http://</a:t>
            </a:r>
            <a:r>
              <a:rPr lang="en-US" sz="2400" dirty="0" smtClean="0">
                <a:solidFill>
                  <a:schemeClr val="tx1"/>
                </a:solidFill>
              </a:rPr>
              <a:t>xkcd.com/927</a:t>
            </a:r>
            <a:endParaRPr lang="en-CA" sz="2400" dirty="0">
              <a:solidFill>
                <a:schemeClr val="tx1"/>
              </a:solidFill>
            </a:endParaRPr>
          </a:p>
        </p:txBody>
      </p:sp>
      <p:pic>
        <p:nvPicPr>
          <p:cNvPr id="1026" name="Picture 2" descr="Standards"/>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404664"/>
            <a:ext cx="8403814" cy="475656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532523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3</a:t>
            </a:r>
            <a:endParaRPr lang="en-CA" dirty="0"/>
          </a:p>
        </p:txBody>
      </p:sp>
      <p:sp>
        <p:nvSpPr>
          <p:cNvPr id="3" name="Content Placeholder 2"/>
          <p:cNvSpPr>
            <a:spLocks noGrp="1"/>
          </p:cNvSpPr>
          <p:nvPr>
            <p:ph idx="1"/>
          </p:nvPr>
        </p:nvSpPr>
        <p:spPr/>
        <p:txBody>
          <a:bodyPr/>
          <a:lstStyle/>
          <a:p>
            <a:r>
              <a:rPr lang="en-CA" sz="3100" b="0" i="0" dirty="0" smtClean="0">
                <a:solidFill>
                  <a:schemeClr val="tx1"/>
                </a:solidFill>
                <a:effectLst/>
                <a:latin typeface="+mn-lt"/>
                <a:ea typeface="+mn-ea"/>
                <a:cs typeface="+mn-cs"/>
              </a:rPr>
              <a:t>Who</a:t>
            </a:r>
          </a:p>
          <a:p>
            <a:pPr lvl="1"/>
            <a:r>
              <a:rPr lang="en-CA" sz="2600" b="0" i="0" dirty="0" smtClean="0">
                <a:solidFill>
                  <a:schemeClr val="tx1"/>
                </a:solidFill>
                <a:effectLst/>
                <a:latin typeface="+mn-lt"/>
                <a:ea typeface="+mn-ea"/>
                <a:cs typeface="+mn-cs"/>
              </a:rPr>
              <a:t>Choice-Hospital-Systems &amp; Health Samurai (USA)</a:t>
            </a:r>
          </a:p>
          <a:p>
            <a:r>
              <a:rPr lang="en-CA" sz="3100" b="0" i="0" dirty="0" smtClean="0">
                <a:solidFill>
                  <a:schemeClr val="tx1"/>
                </a:solidFill>
                <a:effectLst/>
                <a:latin typeface="+mn-lt"/>
                <a:ea typeface="+mn-ea"/>
                <a:cs typeface="+mn-cs"/>
              </a:rPr>
              <a:t>What: </a:t>
            </a:r>
          </a:p>
          <a:p>
            <a:pPr lvl="1"/>
            <a:r>
              <a:rPr lang="en-CA" sz="2600" b="0" i="0" dirty="0" smtClean="0">
                <a:solidFill>
                  <a:schemeClr val="tx1"/>
                </a:solidFill>
                <a:effectLst/>
                <a:latin typeface="+mn-lt"/>
                <a:ea typeface="+mn-ea"/>
                <a:cs typeface="+mn-cs"/>
              </a:rPr>
              <a:t>CCHIT certified  cloud-based EHR  system </a:t>
            </a:r>
          </a:p>
          <a:p>
            <a:pPr lvl="1"/>
            <a:r>
              <a:rPr lang="en-CA" b="0" i="0" dirty="0" smtClean="0">
                <a:solidFill>
                  <a:schemeClr val="tx1"/>
                </a:solidFill>
                <a:effectLst/>
                <a:latin typeface="+mn-lt"/>
                <a:ea typeface="+mn-ea"/>
                <a:cs typeface="+mn-cs"/>
              </a:rPr>
              <a:t>Open source FHIR server implementation</a:t>
            </a:r>
          </a:p>
          <a:p>
            <a:r>
              <a:rPr lang="en-CA" sz="3600" dirty="0" smtClean="0"/>
              <a:t>When</a:t>
            </a:r>
          </a:p>
          <a:p>
            <a:pPr lvl="1"/>
            <a:r>
              <a:rPr lang="en-US" dirty="0" smtClean="0"/>
              <a:t>Available now.  Enhancing to support LOINC, SNOMED and advanced search and </a:t>
            </a:r>
            <a:r>
              <a:rPr lang="en-US" dirty="0" err="1" smtClean="0"/>
              <a:t>plugins</a:t>
            </a:r>
            <a:r>
              <a:rPr lang="en-US" dirty="0" smtClean="0"/>
              <a:t> for CDA, v2</a:t>
            </a:r>
            <a:endParaRPr lang="en-CA"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spTree>
    <p:extLst>
      <p:ext uri="{BB962C8B-B14F-4D97-AF65-F5344CB8AC3E}">
        <p14:creationId xmlns="" xmlns:p14="http://schemas.microsoft.com/office/powerpoint/2010/main" val="29795207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4</a:t>
            </a:r>
            <a:endParaRPr lang="en-CA" dirty="0"/>
          </a:p>
        </p:txBody>
      </p:sp>
      <p:sp>
        <p:nvSpPr>
          <p:cNvPr id="3" name="Content Placeholder 2"/>
          <p:cNvSpPr>
            <a:spLocks noGrp="1"/>
          </p:cNvSpPr>
          <p:nvPr>
            <p:ph idx="1"/>
          </p:nvPr>
        </p:nvSpPr>
        <p:spPr/>
        <p:txBody>
          <a:bodyPr/>
          <a:lstStyle/>
          <a:p>
            <a:r>
              <a:rPr lang="en-US" sz="3100" i="0" u="none" dirty="0" smtClean="0">
                <a:solidFill>
                  <a:schemeClr val="tx1"/>
                </a:solidFill>
                <a:effectLst/>
                <a:latin typeface="+mn-lt"/>
                <a:ea typeface="+mn-ea"/>
                <a:cs typeface="+mn-cs"/>
              </a:rPr>
              <a:t>Who</a:t>
            </a:r>
            <a:endParaRPr lang="en-CA" sz="3100" i="0" u="none" dirty="0" smtClean="0">
              <a:solidFill>
                <a:schemeClr val="tx1"/>
              </a:solidFill>
              <a:effectLst/>
              <a:latin typeface="+mn-lt"/>
              <a:ea typeface="+mn-ea"/>
              <a:cs typeface="+mn-cs"/>
            </a:endParaRPr>
          </a:p>
          <a:p>
            <a:pPr lvl="1"/>
            <a:r>
              <a:rPr lang="en-CA" sz="2600" b="0" i="0" u="none" dirty="0" smtClean="0">
                <a:solidFill>
                  <a:schemeClr val="tx1"/>
                </a:solidFill>
                <a:effectLst/>
                <a:latin typeface="+mn-lt"/>
                <a:ea typeface="+mn-ea"/>
                <a:cs typeface="+mn-cs"/>
              </a:rPr>
              <a:t>Health &amp; Social Care Information Centre (England)</a:t>
            </a:r>
          </a:p>
          <a:p>
            <a:r>
              <a:rPr lang="en-US" sz="3100" b="0" i="0" dirty="0" smtClean="0">
                <a:solidFill>
                  <a:schemeClr val="tx1"/>
                </a:solidFill>
                <a:effectLst/>
                <a:latin typeface="+mn-lt"/>
                <a:ea typeface="+mn-ea"/>
                <a:cs typeface="+mn-cs"/>
              </a:rPr>
              <a:t>What</a:t>
            </a:r>
            <a:endParaRPr lang="en-CA" sz="3100" b="0" i="0" dirty="0" smtClean="0">
              <a:solidFill>
                <a:schemeClr val="tx1"/>
              </a:solidFill>
              <a:effectLst/>
              <a:latin typeface="+mn-lt"/>
              <a:ea typeface="+mn-ea"/>
              <a:cs typeface="+mn-cs"/>
            </a:endParaRPr>
          </a:p>
          <a:p>
            <a:pPr lvl="1"/>
            <a:r>
              <a:rPr lang="en-CA" sz="2600" b="0" i="0" dirty="0" smtClean="0">
                <a:solidFill>
                  <a:schemeClr val="tx1"/>
                </a:solidFill>
                <a:effectLst/>
                <a:latin typeface="+mn-lt"/>
                <a:ea typeface="+mn-ea"/>
                <a:cs typeface="+mn-cs"/>
              </a:rPr>
              <a:t>FHIR messages over Web Services to query and retrieve CDA documents. </a:t>
            </a:r>
          </a:p>
          <a:p>
            <a:pPr lvl="1"/>
            <a:r>
              <a:rPr lang="en-CA" sz="2600" b="0" i="0" dirty="0" smtClean="0">
                <a:solidFill>
                  <a:schemeClr val="tx1"/>
                </a:solidFill>
                <a:effectLst/>
                <a:latin typeface="+mn-lt"/>
                <a:ea typeface="+mn-ea"/>
                <a:cs typeface="+mn-cs"/>
              </a:rPr>
              <a:t>Initial focus is  End of Life preferences by Ambulance Service</a:t>
            </a:r>
          </a:p>
          <a:p>
            <a:r>
              <a:rPr lang="en-CA" dirty="0" smtClean="0"/>
              <a:t>When</a:t>
            </a:r>
          </a:p>
          <a:p>
            <a:pPr lvl="1"/>
            <a:r>
              <a:rPr lang="en-US" b="0" i="0" dirty="0" smtClean="0">
                <a:solidFill>
                  <a:schemeClr val="tx1"/>
                </a:solidFill>
                <a:effectLst/>
                <a:latin typeface="+mn-lt"/>
                <a:ea typeface="+mn-ea"/>
                <a:cs typeface="+mn-cs"/>
              </a:rPr>
              <a:t>Pilot by end of 2014</a:t>
            </a:r>
            <a:endParaRPr lang="en-CA" b="0" i="0" dirty="0" smtClean="0">
              <a:solidFill>
                <a:schemeClr val="tx1"/>
              </a:solidFill>
              <a:effectLst/>
              <a:latin typeface="+mn-lt"/>
              <a:ea typeface="+mn-ea"/>
              <a:cs typeface="+mn-c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 xmlns:p14="http://schemas.microsoft.com/office/powerpoint/2010/main" val="9191512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5</a:t>
            </a:r>
            <a:endParaRPr lang="en-CA" dirty="0"/>
          </a:p>
        </p:txBody>
      </p:sp>
      <p:sp>
        <p:nvSpPr>
          <p:cNvPr id="3" name="Content Placeholder 2"/>
          <p:cNvSpPr>
            <a:spLocks noGrp="1"/>
          </p:cNvSpPr>
          <p:nvPr>
            <p:ph idx="1"/>
          </p:nvPr>
        </p:nvSpPr>
        <p:spPr/>
        <p:txBody>
          <a:bodyPr/>
          <a:lstStyle/>
          <a:p>
            <a:r>
              <a:rPr lang="en-US" dirty="0" smtClean="0"/>
              <a:t>Who</a:t>
            </a:r>
          </a:p>
          <a:p>
            <a:pPr lvl="1"/>
            <a:r>
              <a:rPr lang="en-US" dirty="0" smtClean="0"/>
              <a:t>Intermountain Health</a:t>
            </a:r>
            <a:r>
              <a:rPr lang="en-US" baseline="0" dirty="0" smtClean="0"/>
              <a:t>care</a:t>
            </a:r>
            <a:r>
              <a:rPr lang="en-US" dirty="0" smtClean="0"/>
              <a:t> – provider org</a:t>
            </a:r>
            <a:r>
              <a:rPr lang="en-US" baseline="0" dirty="0" smtClean="0"/>
              <a:t> (USA)</a:t>
            </a:r>
          </a:p>
          <a:p>
            <a:pPr lvl="0"/>
            <a:r>
              <a:rPr lang="en-US" baseline="0" dirty="0" smtClean="0"/>
              <a:t>What</a:t>
            </a:r>
          </a:p>
          <a:p>
            <a:pPr lvl="1" rtl="0" eaLnBrk="1" fontAlgn="base" hangingPunct="1"/>
            <a:r>
              <a:rPr lang="en-US" sz="2600" dirty="0" smtClean="0">
                <a:solidFill>
                  <a:schemeClr val="tx1"/>
                </a:solidFill>
                <a:effectLst/>
                <a:latin typeface="+mn-lt"/>
                <a:ea typeface="+mn-ea"/>
                <a:cs typeface="+mn-cs"/>
              </a:rPr>
              <a:t>Converting 3000+ detailed clinical models and their accompanying value sets to FHIR</a:t>
            </a:r>
            <a:endParaRPr lang="en-CA" sz="2600" dirty="0" smtClean="0">
              <a:effectLst/>
            </a:endParaRPr>
          </a:p>
          <a:p>
            <a:pPr lvl="1"/>
            <a:r>
              <a:rPr lang="en-US" sz="2700" dirty="0" smtClean="0">
                <a:solidFill>
                  <a:schemeClr val="tx1"/>
                </a:solidFill>
                <a:effectLst/>
                <a:latin typeface="+mn-lt"/>
                <a:ea typeface="+mn-ea"/>
                <a:cs typeface="+mn-cs"/>
              </a:rPr>
              <a:t>Plan to use them with HSPCS</a:t>
            </a:r>
            <a:endParaRPr lang="en-US" baseline="0" dirty="0" smtClean="0"/>
          </a:p>
          <a:p>
            <a:pPr lvl="0"/>
            <a:r>
              <a:rPr lang="en-US" baseline="0" dirty="0" smtClean="0"/>
              <a:t>When</a:t>
            </a:r>
          </a:p>
          <a:p>
            <a:pPr lvl="1"/>
            <a:r>
              <a:rPr lang="en-US" baseline="0" dirty="0" smtClean="0"/>
              <a:t>Complete public review within </a:t>
            </a:r>
            <a:r>
              <a:rPr lang="en-US" dirty="0" smtClean="0"/>
              <a:t>next 6 months</a:t>
            </a:r>
            <a:endParaRPr lang="en-US"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spTree>
    <p:extLst>
      <p:ext uri="{BB962C8B-B14F-4D97-AF65-F5344CB8AC3E}">
        <p14:creationId xmlns="" xmlns:p14="http://schemas.microsoft.com/office/powerpoint/2010/main" val="26525545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6</a:t>
            </a:r>
            <a:endParaRPr lang="en-CA" dirty="0"/>
          </a:p>
        </p:txBody>
      </p:sp>
      <p:sp>
        <p:nvSpPr>
          <p:cNvPr id="3" name="Content Placeholder 2"/>
          <p:cNvSpPr>
            <a:spLocks noGrp="1"/>
          </p:cNvSpPr>
          <p:nvPr>
            <p:ph idx="1"/>
          </p:nvPr>
        </p:nvSpPr>
        <p:spPr/>
        <p:txBody>
          <a:bodyPr/>
          <a:lstStyle/>
          <a:p>
            <a:r>
              <a:rPr lang="en-US" dirty="0" smtClean="0"/>
              <a:t>Who</a:t>
            </a:r>
          </a:p>
          <a:p>
            <a:pPr lvl="1"/>
            <a:r>
              <a:rPr lang="en-US" dirty="0" smtClean="0"/>
              <a:t>Orion Health - vendor (New Zealand)</a:t>
            </a:r>
          </a:p>
          <a:p>
            <a:r>
              <a:rPr lang="en-US" dirty="0" smtClean="0"/>
              <a:t>What</a:t>
            </a:r>
          </a:p>
          <a:p>
            <a:pPr lvl="1"/>
            <a:r>
              <a:rPr lang="en-CA" dirty="0" err="1" smtClean="0"/>
              <a:t>iOS</a:t>
            </a:r>
            <a:r>
              <a:rPr lang="en-CA" dirty="0" smtClean="0"/>
              <a:t> Application to expose </a:t>
            </a:r>
            <a:r>
              <a:rPr lang="en-CA" dirty="0" err="1" smtClean="0"/>
              <a:t>healthKit</a:t>
            </a:r>
            <a:r>
              <a:rPr lang="en-CA" dirty="0" smtClean="0"/>
              <a:t> data over FHIR to cloud based repository for viewing by patient and authorized providers</a:t>
            </a:r>
          </a:p>
          <a:p>
            <a:pPr lvl="1"/>
            <a:r>
              <a:rPr lang="en-CA" dirty="0" smtClean="0"/>
              <a:t>Updates to Integration engine to map v2 to FHIR</a:t>
            </a:r>
          </a:p>
          <a:p>
            <a:r>
              <a:rPr lang="en-US" dirty="0" smtClean="0"/>
              <a:t>When</a:t>
            </a:r>
          </a:p>
          <a:p>
            <a:pPr lvl="1"/>
            <a:r>
              <a:rPr lang="en-US" smtClean="0"/>
              <a:t>Delivery Q2 </a:t>
            </a:r>
            <a:r>
              <a:rPr lang="en-US" dirty="0" smtClean="0"/>
              <a:t>2015</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spTree>
    <p:extLst>
      <p:ext uri="{BB962C8B-B14F-4D97-AF65-F5344CB8AC3E}">
        <p14:creationId xmlns="" xmlns:p14="http://schemas.microsoft.com/office/powerpoint/2010/main" val="4559883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7</a:t>
            </a:r>
            <a:endParaRPr lang="en-CA" dirty="0"/>
          </a:p>
        </p:txBody>
      </p:sp>
      <p:sp>
        <p:nvSpPr>
          <p:cNvPr id="3" name="Content Placeholder 2"/>
          <p:cNvSpPr>
            <a:spLocks noGrp="1"/>
          </p:cNvSpPr>
          <p:nvPr>
            <p:ph idx="1"/>
          </p:nvPr>
        </p:nvSpPr>
        <p:spPr/>
        <p:txBody>
          <a:bodyPr/>
          <a:lstStyle/>
          <a:p>
            <a:r>
              <a:rPr lang="en-US" dirty="0" smtClean="0"/>
              <a:t>Who</a:t>
            </a:r>
          </a:p>
          <a:p>
            <a:pPr lvl="1"/>
            <a:r>
              <a:rPr lang="en-US" dirty="0" smtClean="0"/>
              <a:t>University Health Network (Canada)</a:t>
            </a:r>
          </a:p>
          <a:p>
            <a:pPr lvl="0"/>
            <a:r>
              <a:rPr lang="en-US" dirty="0" smtClean="0"/>
              <a:t>What</a:t>
            </a:r>
          </a:p>
          <a:p>
            <a:pPr lvl="1"/>
            <a:r>
              <a:rPr lang="en-US" dirty="0" smtClean="0"/>
              <a:t>Replace existing custom SOAP interface to back-end systems (CDR, EMPI, HIS, etc.)</a:t>
            </a:r>
          </a:p>
          <a:p>
            <a:pPr lvl="0"/>
            <a:r>
              <a:rPr lang="en-US" dirty="0" smtClean="0"/>
              <a:t>When</a:t>
            </a:r>
          </a:p>
          <a:p>
            <a:pPr marL="742950" marR="0" lvl="1" indent="-28575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Ø"/>
              <a:tabLst/>
              <a:defRPr/>
            </a:pPr>
            <a:r>
              <a:rPr lang="en-US" sz="2600" dirty="0" smtClean="0">
                <a:solidFill>
                  <a:schemeClr val="tx1"/>
                </a:solidFill>
                <a:effectLst/>
                <a:latin typeface="+mn-lt"/>
              </a:rPr>
              <a:t>Production:</a:t>
            </a:r>
          </a:p>
          <a:p>
            <a:pPr lvl="2" indent="-285750">
              <a:buClr>
                <a:schemeClr val="accent1"/>
              </a:buClr>
              <a:buSzPct val="65000"/>
              <a:buFont typeface="Wingdings" pitchFamily="2" charset="2"/>
              <a:buChar char="Ø"/>
              <a:defRPr/>
            </a:pPr>
            <a:r>
              <a:rPr lang="en-US" dirty="0" smtClean="0"/>
              <a:t>Registration/ADT, Clinical Document and Med order clinical portal portion production</a:t>
            </a:r>
          </a:p>
          <a:p>
            <a:pPr lvl="2" indent="-285750">
              <a:buClr>
                <a:schemeClr val="accent1"/>
              </a:buClr>
              <a:buSzPct val="65000"/>
              <a:buFont typeface="Wingdings" pitchFamily="2" charset="2"/>
              <a:buChar char="Ø"/>
              <a:defRPr/>
            </a:pPr>
            <a:r>
              <a:rPr lang="en-US" dirty="0" smtClean="0"/>
              <a:t>Electronic discharge &amp; medication summary</a:t>
            </a:r>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dirty="0"/>
          </a:p>
        </p:txBody>
      </p:sp>
    </p:spTree>
    <p:extLst>
      <p:ext uri="{BB962C8B-B14F-4D97-AF65-F5344CB8AC3E}">
        <p14:creationId xmlns="" xmlns:p14="http://schemas.microsoft.com/office/powerpoint/2010/main" val="25602097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Case Study 8</a:t>
            </a:r>
            <a:endParaRPr lang="en-CA" dirty="0"/>
          </a:p>
        </p:txBody>
      </p:sp>
      <p:sp>
        <p:nvSpPr>
          <p:cNvPr id="3" name="Content Placeholder 2"/>
          <p:cNvSpPr>
            <a:spLocks noGrp="1"/>
          </p:cNvSpPr>
          <p:nvPr>
            <p:ph idx="1"/>
          </p:nvPr>
        </p:nvSpPr>
        <p:spPr/>
        <p:txBody>
          <a:bodyPr/>
          <a:lstStyle/>
          <a:p>
            <a:r>
              <a:rPr lang="en-CA" dirty="0" smtClean="0"/>
              <a:t>Who</a:t>
            </a:r>
          </a:p>
          <a:p>
            <a:pPr lvl="1"/>
            <a:r>
              <a:rPr lang="en-CA" dirty="0" smtClean="0"/>
              <a:t>UNICEF, USAID, </a:t>
            </a:r>
            <a:r>
              <a:rPr lang="en-CA" dirty="0" err="1" smtClean="0"/>
              <a:t>IntraHealth</a:t>
            </a:r>
            <a:r>
              <a:rPr lang="en-CA" dirty="0" smtClean="0"/>
              <a:t>, </a:t>
            </a:r>
            <a:r>
              <a:rPr lang="en-CA" dirty="0" err="1" smtClean="0"/>
              <a:t>OpenMRS</a:t>
            </a:r>
            <a:r>
              <a:rPr lang="en-CA" dirty="0" smtClean="0"/>
              <a:t>, +++</a:t>
            </a:r>
          </a:p>
          <a:p>
            <a:r>
              <a:rPr lang="en-CA" dirty="0" smtClean="0"/>
              <a:t>What</a:t>
            </a:r>
          </a:p>
          <a:p>
            <a:pPr lvl="1"/>
            <a:r>
              <a:rPr lang="en-CA" dirty="0" smtClean="0"/>
              <a:t>Sharing Practitioner, Location &amp; Organization registry information over IHE’s CSD to SMS applications for front-line Ebola healthcare workers</a:t>
            </a:r>
          </a:p>
          <a:p>
            <a:r>
              <a:rPr lang="en-CA" dirty="0" smtClean="0"/>
              <a:t>When</a:t>
            </a:r>
          </a:p>
          <a:p>
            <a:pPr lvl="1"/>
            <a:r>
              <a:rPr lang="en-CA" dirty="0" smtClean="0"/>
              <a:t>Prod: Liberia </a:t>
            </a:r>
            <a:r>
              <a:rPr lang="en-CA" dirty="0" smtClean="0"/>
              <a:t>in </a:t>
            </a:r>
            <a:r>
              <a:rPr lang="en-CA" dirty="0" smtClean="0"/>
              <a:t>Aug.; Sierra </a:t>
            </a:r>
            <a:r>
              <a:rPr lang="en-CA" dirty="0" err="1" smtClean="0"/>
              <a:t>Leonne</a:t>
            </a:r>
            <a:r>
              <a:rPr lang="en-CA" dirty="0" smtClean="0"/>
              <a:t>, </a:t>
            </a:r>
            <a:r>
              <a:rPr lang="en-CA" dirty="0" err="1" smtClean="0"/>
              <a:t>Guinnea</a:t>
            </a:r>
            <a:r>
              <a:rPr lang="en-CA" dirty="0" smtClean="0"/>
              <a:t> now</a:t>
            </a:r>
            <a:endParaRPr lang="en-CA" dirty="0" smtClean="0"/>
          </a:p>
          <a:p>
            <a:pPr lvl="1"/>
            <a:r>
              <a:rPr lang="en-CA" dirty="0" smtClean="0"/>
              <a:t>Rollout &amp; expansion </a:t>
            </a:r>
            <a:r>
              <a:rPr lang="en-CA" smtClean="0"/>
              <a:t>in several more </a:t>
            </a:r>
            <a:r>
              <a:rPr lang="en-CA" dirty="0" smtClean="0"/>
              <a:t>countries</a:t>
            </a:r>
            <a:br>
              <a:rPr lang="en-CA" dirty="0" smtClean="0"/>
            </a:br>
            <a:r>
              <a:rPr lang="en-CA" dirty="0" smtClean="0"/>
              <a:t>in next 6 months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75</a:t>
            </a:fld>
            <a:endParaRPr lang="en-CA"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takeaways</a:t>
            </a:r>
            <a:endParaRPr lang="en-CA" dirty="0"/>
          </a:p>
        </p:txBody>
      </p:sp>
      <p:sp>
        <p:nvSpPr>
          <p:cNvPr id="3" name="Content Placeholder 2"/>
          <p:cNvSpPr>
            <a:spLocks noGrp="1"/>
          </p:cNvSpPr>
          <p:nvPr>
            <p:ph idx="1"/>
          </p:nvPr>
        </p:nvSpPr>
        <p:spPr/>
        <p:txBody>
          <a:bodyPr/>
          <a:lstStyle/>
          <a:p>
            <a:r>
              <a:rPr lang="en-US" dirty="0" smtClean="0"/>
              <a:t>Broad international interest</a:t>
            </a:r>
          </a:p>
          <a:p>
            <a:r>
              <a:rPr lang="en-US" dirty="0" smtClean="0"/>
              <a:t>Wide range of engagement</a:t>
            </a:r>
          </a:p>
          <a:p>
            <a:pPr lvl="1"/>
            <a:r>
              <a:rPr lang="en-US" dirty="0" smtClean="0"/>
              <a:t>National initiatives</a:t>
            </a:r>
          </a:p>
          <a:p>
            <a:pPr lvl="1"/>
            <a:r>
              <a:rPr lang="en-US" dirty="0" smtClean="0"/>
              <a:t>Care</a:t>
            </a:r>
            <a:r>
              <a:rPr lang="en-US" baseline="0" dirty="0" smtClean="0"/>
              <a:t> provider organizations</a:t>
            </a:r>
          </a:p>
          <a:p>
            <a:pPr lvl="1"/>
            <a:r>
              <a:rPr lang="en-US" baseline="0" dirty="0" smtClean="0"/>
              <a:t>Small vendors/entrepreneurs</a:t>
            </a:r>
          </a:p>
          <a:p>
            <a:pPr lvl="0"/>
            <a:r>
              <a:rPr lang="en-US" dirty="0" smtClean="0"/>
              <a:t>Mixture of green-field and upgrading existing systems</a:t>
            </a:r>
          </a:p>
          <a:p>
            <a:pPr lvl="0"/>
            <a:r>
              <a:rPr lang="en-US" dirty="0" smtClean="0"/>
              <a:t>All with short times to production</a:t>
            </a:r>
          </a:p>
          <a:p>
            <a:pPr lvl="0"/>
            <a:r>
              <a:rPr lang="en-US" dirty="0" smtClean="0"/>
              <a:t>Baby steps to full commitment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Tree>
    <p:extLst>
      <p:ext uri="{BB962C8B-B14F-4D97-AF65-F5344CB8AC3E}">
        <p14:creationId xmlns="" xmlns:p14="http://schemas.microsoft.com/office/powerpoint/2010/main" val="38074715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Risks</a:t>
            </a:r>
            <a:endParaRPr lang="en-CA" dirty="0"/>
          </a:p>
        </p:txBody>
      </p:sp>
      <p:sp>
        <p:nvSpPr>
          <p:cNvPr id="5" name="Text Placeholder 4"/>
          <p:cNvSpPr>
            <a:spLocks noGrp="1"/>
          </p:cNvSpPr>
          <p:nvPr>
            <p:ph type="body" idx="1"/>
          </p:nvPr>
        </p:nvSpPr>
        <p:spPr/>
        <p:txBody>
          <a:bodyPr/>
          <a:lstStyle/>
          <a:p>
            <a:r>
              <a:rPr lang="en-US" dirty="0" smtClean="0"/>
              <a:t>And mitigations</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77</a:t>
            </a:fld>
            <a:endParaRPr lang="en-CA" dirty="0"/>
          </a:p>
        </p:txBody>
      </p:sp>
    </p:spTree>
    <p:extLst>
      <p:ext uri="{BB962C8B-B14F-4D97-AF65-F5344CB8AC3E}">
        <p14:creationId xmlns="" xmlns:p14="http://schemas.microsoft.com/office/powerpoint/2010/main" val="11228552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Risks with FHIR</a:t>
            </a:r>
            <a:endParaRPr lang="en-CA" dirty="0"/>
          </a:p>
        </p:txBody>
      </p:sp>
      <p:sp>
        <p:nvSpPr>
          <p:cNvPr id="5" name="Content Placeholder 4"/>
          <p:cNvSpPr>
            <a:spLocks noGrp="1"/>
          </p:cNvSpPr>
          <p:nvPr>
            <p:ph idx="1"/>
          </p:nvPr>
        </p:nvSpPr>
        <p:spPr/>
        <p:txBody>
          <a:bodyPr/>
          <a:lstStyle/>
          <a:p>
            <a:r>
              <a:rPr lang="en-US" dirty="0" smtClean="0"/>
              <a:t>FHIR is new</a:t>
            </a:r>
          </a:p>
          <a:p>
            <a:pPr lvl="1"/>
            <a:r>
              <a:rPr lang="en-US" dirty="0" smtClean="0"/>
              <a:t>Be ready to migrate</a:t>
            </a:r>
          </a:p>
          <a:p>
            <a:pPr lvl="1"/>
            <a:r>
              <a:rPr lang="en-US" dirty="0" smtClean="0"/>
              <a:t>Caution for mission critical applications</a:t>
            </a:r>
          </a:p>
          <a:p>
            <a:r>
              <a:rPr lang="en-US" dirty="0" smtClean="0"/>
              <a:t>FHIR is cool</a:t>
            </a:r>
          </a:p>
          <a:p>
            <a:pPr lvl="1"/>
            <a:r>
              <a:rPr lang="en-US" dirty="0" smtClean="0"/>
              <a:t>Be realistic about what’s achievable</a:t>
            </a:r>
          </a:p>
          <a:p>
            <a:pPr lvl="1"/>
            <a:r>
              <a:rPr lang="en-US" dirty="0" smtClean="0"/>
              <a:t>Work with others (HL7, IHE, etc.) to build profiles</a:t>
            </a:r>
          </a:p>
          <a:p>
            <a:r>
              <a:rPr lang="en-US" dirty="0" smtClean="0"/>
              <a:t>FHIR is coming</a:t>
            </a:r>
          </a:p>
          <a:p>
            <a:pPr lvl="1"/>
            <a:r>
              <a:rPr lang="en-US" dirty="0" smtClean="0"/>
              <a:t>At minimum, monitor</a:t>
            </a:r>
          </a:p>
          <a:p>
            <a:pPr lvl="1"/>
            <a:r>
              <a:rPr lang="en-US" dirty="0" smtClean="0"/>
              <a:t>Consider whether to pilot to build experience</a:t>
            </a:r>
          </a:p>
        </p:txBody>
      </p:sp>
    </p:spTree>
    <p:extLst>
      <p:ext uri="{BB962C8B-B14F-4D97-AF65-F5344CB8AC3E}">
        <p14:creationId xmlns="" xmlns:p14="http://schemas.microsoft.com/office/powerpoint/2010/main" val="40096833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CA" dirty="0"/>
          </a:p>
        </p:txBody>
      </p:sp>
      <p:sp>
        <p:nvSpPr>
          <p:cNvPr id="5" name="Text Placeholder 4"/>
          <p:cNvSpPr>
            <a:spLocks noGrp="1"/>
          </p:cNvSpPr>
          <p:nvPr>
            <p:ph type="body" idx="1"/>
          </p:nvPr>
        </p:nvSpPr>
        <p:spPr/>
        <p:txBody>
          <a:bodyPr/>
          <a:lstStyle/>
          <a:p>
            <a:r>
              <a:rPr lang="en-US" dirty="0" smtClean="0"/>
              <a:t>For you and your organization</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79</a:t>
            </a:fld>
            <a:endParaRPr lang="en-CA" dirty="0"/>
          </a:p>
        </p:txBody>
      </p:sp>
    </p:spTree>
    <p:extLst>
      <p:ext uri="{BB962C8B-B14F-4D97-AF65-F5344CB8AC3E}">
        <p14:creationId xmlns="" xmlns:p14="http://schemas.microsoft.com/office/powerpoint/2010/main" val="2908572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Existing standards and bodies</a:t>
            </a:r>
            <a:endParaRPr lang="en-CA" dirty="0"/>
          </a:p>
        </p:txBody>
      </p:sp>
      <p:sp>
        <p:nvSpPr>
          <p:cNvPr id="5" name="Content Placeholder 4"/>
          <p:cNvSpPr>
            <a:spLocks noGrp="1"/>
          </p:cNvSpPr>
          <p:nvPr>
            <p:ph idx="1"/>
          </p:nvPr>
        </p:nvSpPr>
        <p:spPr/>
        <p:txBody>
          <a:bodyPr/>
          <a:lstStyle/>
          <a:p>
            <a:r>
              <a:rPr lang="en-US" sz="2800" dirty="0" smtClean="0"/>
              <a:t>HL7 – v2, v3, CDA</a:t>
            </a:r>
          </a:p>
          <a:p>
            <a:r>
              <a:rPr lang="en-US" sz="2800" dirty="0"/>
              <a:t>OpenEHR</a:t>
            </a:r>
          </a:p>
          <a:p>
            <a:r>
              <a:rPr lang="en-US" sz="2800" dirty="0" smtClean="0"/>
              <a:t>CDISC – SDTM, ADAM, define.xml</a:t>
            </a:r>
          </a:p>
          <a:p>
            <a:r>
              <a:rPr lang="en-US" sz="2800" dirty="0" smtClean="0"/>
              <a:t>X12</a:t>
            </a:r>
          </a:p>
          <a:p>
            <a:r>
              <a:rPr lang="en-US" sz="2800" dirty="0" smtClean="0"/>
              <a:t>CTS</a:t>
            </a:r>
          </a:p>
          <a:p>
            <a:r>
              <a:rPr lang="en-US" sz="2800" dirty="0" smtClean="0"/>
              <a:t>ISO – 11179, 21090, etc.</a:t>
            </a:r>
          </a:p>
          <a:p>
            <a:r>
              <a:rPr lang="en-US" sz="2800" dirty="0" smtClean="0"/>
              <a:t>DICOM</a:t>
            </a:r>
          </a:p>
          <a:p>
            <a:r>
              <a:rPr lang="en-US" sz="2800" dirty="0" smtClean="0"/>
              <a:t>W3C – </a:t>
            </a:r>
            <a:r>
              <a:rPr lang="en-US" sz="2800" dirty="0" err="1" smtClean="0"/>
              <a:t>Xforms</a:t>
            </a:r>
            <a:r>
              <a:rPr lang="en-US" sz="2800" dirty="0" smtClean="0"/>
              <a:t>, XSD</a:t>
            </a:r>
          </a:p>
          <a:p>
            <a:r>
              <a:rPr lang="en-US" sz="2800" dirty="0" smtClean="0"/>
              <a:t>Many others</a:t>
            </a:r>
          </a:p>
        </p:txBody>
      </p:sp>
      <p:sp>
        <p:nvSpPr>
          <p:cNvPr id="2" name="Slide Number Placeholder 1"/>
          <p:cNvSpPr>
            <a:spLocks noGrp="1"/>
          </p:cNvSpPr>
          <p:nvPr>
            <p:ph type="sldNum" sz="quarter" idx="4"/>
          </p:nvPr>
        </p:nvSpPr>
        <p:spPr/>
        <p:txBody>
          <a:bodyPr/>
          <a:lstStyle/>
          <a:p>
            <a:fld id="{5CC3E5C4-3E2B-40F1-9F2B-C46CEB0C88DF}" type="slidenum">
              <a:rPr lang="en-CA" smtClean="0"/>
              <a:pPr/>
              <a:t>8</a:t>
            </a:fld>
            <a:endParaRPr lang="en-CA" dirty="0"/>
          </a:p>
        </p:txBody>
      </p:sp>
      <p:sp>
        <p:nvSpPr>
          <p:cNvPr id="6" name="TextBox 5"/>
          <p:cNvSpPr txBox="1"/>
          <p:nvPr/>
        </p:nvSpPr>
        <p:spPr>
          <a:xfrm>
            <a:off x="1331640" y="3412499"/>
            <a:ext cx="6571030" cy="646331"/>
          </a:xfrm>
          <a:prstGeom prst="rect">
            <a:avLst/>
          </a:prstGeom>
          <a:solidFill>
            <a:schemeClr val="bg1"/>
          </a:solidFill>
        </p:spPr>
        <p:txBody>
          <a:bodyPr wrap="none" rtlCol="0">
            <a:spAutoFit/>
          </a:bodyPr>
          <a:lstStyle/>
          <a:p>
            <a:r>
              <a:rPr lang="en-US" sz="3600" b="1" dirty="0" smtClean="0">
                <a:solidFill>
                  <a:srgbClr val="C00000"/>
                </a:solidFill>
              </a:rPr>
              <a:t>Do we really need one more?</a:t>
            </a:r>
            <a:endParaRPr lang="en-CA" sz="3600" b="1" dirty="0">
              <a:solidFill>
                <a:srgbClr val="C00000"/>
              </a:solidFill>
            </a:endParaRPr>
          </a:p>
        </p:txBody>
      </p:sp>
    </p:spTree>
    <p:extLst>
      <p:ext uri="{BB962C8B-B14F-4D97-AF65-F5344CB8AC3E}">
        <p14:creationId xmlns="" xmlns:p14="http://schemas.microsoft.com/office/powerpoint/2010/main" val="19039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Next Steps</a:t>
            </a:r>
            <a:endParaRPr lang="en-AU" dirty="0"/>
          </a:p>
        </p:txBody>
      </p:sp>
      <p:sp>
        <p:nvSpPr>
          <p:cNvPr id="3" name="Content Placeholder 2"/>
          <p:cNvSpPr>
            <a:spLocks noGrp="1"/>
          </p:cNvSpPr>
          <p:nvPr>
            <p:ph idx="1"/>
          </p:nvPr>
        </p:nvSpPr>
        <p:spPr/>
        <p:txBody>
          <a:bodyPr/>
          <a:lstStyle/>
          <a:p>
            <a:r>
              <a:rPr lang="en-AU" sz="2400" dirty="0" smtClean="0"/>
              <a:t>Is this something your organization wants/needs to track?</a:t>
            </a:r>
          </a:p>
          <a:p>
            <a:r>
              <a:rPr lang="en-AU" sz="2400" dirty="0" smtClean="0"/>
              <a:t>Monitor</a:t>
            </a:r>
          </a:p>
          <a:p>
            <a:pPr lvl="1"/>
            <a:r>
              <a:rPr lang="en-AU" sz="1900" dirty="0" smtClean="0"/>
              <a:t>Have someone sign up to the FHIR list</a:t>
            </a:r>
            <a:br>
              <a:rPr lang="en-AU" sz="1900" dirty="0" smtClean="0"/>
            </a:br>
            <a:r>
              <a:rPr lang="en-AU" sz="1900" dirty="0" smtClean="0"/>
              <a:t>or Skype chats</a:t>
            </a:r>
          </a:p>
          <a:p>
            <a:pPr marL="457200" lvl="1" indent="0">
              <a:buNone/>
            </a:pPr>
            <a:r>
              <a:rPr lang="en-AU" sz="1900" dirty="0" smtClean="0"/>
              <a:t>	(instructions on the wiki)</a:t>
            </a:r>
          </a:p>
          <a:p>
            <a:pPr lvl="2"/>
            <a:r>
              <a:rPr lang="en-AU" sz="1800" dirty="0">
                <a:hlinkClick r:id="rId2"/>
              </a:rPr>
              <a:t>http://</a:t>
            </a:r>
            <a:r>
              <a:rPr lang="en-AU" sz="1800" dirty="0" smtClean="0">
                <a:hlinkClick r:id="rId2"/>
              </a:rPr>
              <a:t>wiki.hl7.org?title=FHIR</a:t>
            </a:r>
            <a:endParaRPr lang="en-AU" sz="1700" dirty="0" smtClean="0"/>
          </a:p>
          <a:p>
            <a:r>
              <a:rPr lang="en-AU" sz="2400" dirty="0" smtClean="0"/>
              <a:t>Engage</a:t>
            </a:r>
          </a:p>
          <a:p>
            <a:pPr lvl="1"/>
            <a:r>
              <a:rPr lang="en-AU" sz="1900" dirty="0" smtClean="0"/>
              <a:t>Have someone read through the specs</a:t>
            </a:r>
          </a:p>
          <a:p>
            <a:pPr lvl="1"/>
            <a:r>
              <a:rPr lang="en-AU" sz="1900" dirty="0" smtClean="0"/>
              <a:t>Send someone to development tutorials</a:t>
            </a:r>
          </a:p>
          <a:p>
            <a:pPr lvl="1"/>
            <a:r>
              <a:rPr lang="en-AU" sz="1900" dirty="0" smtClean="0"/>
              <a:t>Have your organization participate in or observe a connectathon</a:t>
            </a:r>
          </a:p>
          <a:p>
            <a:pPr lvl="1"/>
            <a:r>
              <a:rPr lang="en-AU" sz="1900" dirty="0" smtClean="0"/>
              <a:t>Participate in the upcoming DSTU ballot</a:t>
            </a:r>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dirty="0"/>
          </a:p>
        </p:txBody>
      </p:sp>
      <p:pic>
        <p:nvPicPr>
          <p:cNvPr id="7" name="Picture 6"/>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867450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Education opportunities</a:t>
            </a:r>
            <a:endParaRPr lang="en-AU" b="1" dirty="0"/>
          </a:p>
        </p:txBody>
      </p:sp>
      <p:sp>
        <p:nvSpPr>
          <p:cNvPr id="3" name="Content Placeholder 2"/>
          <p:cNvSpPr>
            <a:spLocks noGrp="1"/>
          </p:cNvSpPr>
          <p:nvPr>
            <p:ph idx="1"/>
          </p:nvPr>
        </p:nvSpPr>
        <p:spPr/>
        <p:txBody>
          <a:bodyPr/>
          <a:lstStyle/>
          <a:p>
            <a:r>
              <a:rPr lang="en-AU" sz="2400" dirty="0" smtClean="0"/>
              <a:t>Attend a Working Group Meeting</a:t>
            </a:r>
          </a:p>
          <a:p>
            <a:pPr lvl="1"/>
            <a:r>
              <a:rPr lang="en-AU" sz="1900" dirty="0" smtClean="0"/>
              <a:t>Tutorials, </a:t>
            </a:r>
            <a:r>
              <a:rPr lang="en-AU" sz="1900" b="1" dirty="0" smtClean="0"/>
              <a:t>Connectathons</a:t>
            </a:r>
          </a:p>
          <a:p>
            <a:pPr lvl="1"/>
            <a:r>
              <a:rPr lang="en-AU" sz="1900" dirty="0" smtClean="0"/>
              <a:t>May 8-14 Paris</a:t>
            </a:r>
          </a:p>
          <a:p>
            <a:pPr lvl="1"/>
            <a:r>
              <a:rPr lang="en-AU" sz="1900" dirty="0" smtClean="0"/>
              <a:t>October 2-9 Atlanta</a:t>
            </a:r>
          </a:p>
          <a:p>
            <a:r>
              <a:rPr lang="en-AU" sz="2400" dirty="0" smtClean="0"/>
              <a:t>Attend an Implementation Workshop</a:t>
            </a:r>
          </a:p>
          <a:p>
            <a:pPr lvl="1"/>
            <a:r>
              <a:rPr lang="en-AU" sz="1900" dirty="0" smtClean="0"/>
              <a:t>Intensive tutorials, hands-on</a:t>
            </a:r>
          </a:p>
          <a:p>
            <a:pPr lvl="1"/>
            <a:r>
              <a:rPr lang="en-AU" sz="1900" dirty="0" smtClean="0"/>
              <a:t>This week</a:t>
            </a:r>
          </a:p>
          <a:p>
            <a:pPr lvl="1"/>
            <a:r>
              <a:rPr lang="en-AU" sz="1900" dirty="0" smtClean="0"/>
              <a:t>July 13-15 DC</a:t>
            </a:r>
          </a:p>
          <a:p>
            <a:pPr lvl="1"/>
            <a:r>
              <a:rPr lang="en-AU" sz="1900" dirty="0" smtClean="0"/>
              <a:t>November 16-18 Dallas</a:t>
            </a:r>
          </a:p>
          <a:p>
            <a:r>
              <a:rPr lang="en-AU" sz="2400" dirty="0" smtClean="0"/>
              <a:t>FHIR Institute Webinars</a:t>
            </a:r>
          </a:p>
          <a:p>
            <a:pPr lvl="1"/>
            <a:r>
              <a:rPr lang="en-AU" sz="1900" dirty="0" smtClean="0"/>
              <a:t>April 20-24 (Covers Day 1 from this implementation workshop)</a:t>
            </a:r>
          </a:p>
          <a:p>
            <a:pPr lvl="1"/>
            <a:endParaRPr lang="en-AU" sz="190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867450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smtClean="0">
                <a:solidFill>
                  <a:schemeClr val="tx1"/>
                </a:solidFill>
              </a:rPr>
              <a:t>International HL7 FHIR Developer Days</a:t>
            </a:r>
            <a:br>
              <a:rPr lang="en-US" sz="2800" b="1" dirty="0" smtClean="0">
                <a:solidFill>
                  <a:schemeClr val="tx1"/>
                </a:solidFill>
              </a:rPr>
            </a:br>
            <a:r>
              <a:rPr lang="en-US" sz="2400" b="1" smtClean="0">
                <a:solidFill>
                  <a:schemeClr val="accent1"/>
                </a:solidFill>
              </a:rPr>
              <a:t>November 18-20, 2015 </a:t>
            </a:r>
            <a:r>
              <a:rPr lang="en-US" sz="2400" b="1" dirty="0" smtClean="0">
                <a:solidFill>
                  <a:schemeClr val="accent1"/>
                </a:solidFill>
              </a:rPr>
              <a:t>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smtClean="0"/>
              <a:t>Education</a:t>
            </a:r>
          </a:p>
          <a:p>
            <a:pPr lvl="1"/>
            <a:r>
              <a:rPr lang="en-US" sz="2000" dirty="0" smtClean="0"/>
              <a:t>14 tutorials</a:t>
            </a:r>
          </a:p>
          <a:p>
            <a:pPr lvl="2"/>
            <a:r>
              <a:rPr lang="en-US" sz="1800" dirty="0" smtClean="0"/>
              <a:t>pick &amp; choose</a:t>
            </a:r>
          </a:p>
          <a:p>
            <a:pPr lvl="2"/>
            <a:endParaRPr lang="en-US" sz="800" dirty="0" smtClean="0"/>
          </a:p>
          <a:p>
            <a:r>
              <a:rPr lang="en-US" sz="2400" dirty="0" smtClean="0"/>
              <a:t>Connectathon</a:t>
            </a:r>
          </a:p>
          <a:p>
            <a:pPr lvl="1"/>
            <a:r>
              <a:rPr lang="en-US" sz="2000" dirty="0" smtClean="0"/>
              <a:t>Meet fellow developers</a:t>
            </a:r>
          </a:p>
          <a:p>
            <a:pPr lvl="1"/>
            <a:r>
              <a:rPr lang="en-US" sz="2000" dirty="0" smtClean="0"/>
              <a:t>Put FHIR to the test</a:t>
            </a:r>
          </a:p>
          <a:p>
            <a:pPr lvl="1"/>
            <a:endParaRPr lang="en-US" sz="800" dirty="0"/>
          </a:p>
          <a:p>
            <a:r>
              <a:rPr lang="en-US" sz="2400" dirty="0" smtClean="0"/>
              <a:t>Networking</a:t>
            </a:r>
          </a:p>
          <a:p>
            <a:pPr lvl="1"/>
            <a:r>
              <a:rPr lang="en-US" sz="2000" dirty="0" smtClean="0"/>
              <a:t>FHIR experts and authors on hand</a:t>
            </a:r>
            <a:br>
              <a:rPr lang="en-US" sz="2000" dirty="0" smtClean="0"/>
            </a:br>
            <a:endParaRPr lang="en-US" sz="600" dirty="0" smtClean="0"/>
          </a:p>
          <a:p>
            <a:pPr marL="0" indent="0" algn="ctr">
              <a:buNone/>
            </a:pPr>
            <a:r>
              <a:rPr lang="en-US" sz="3200" b="1" dirty="0" smtClean="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Rene Spronk"/>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988872" y="5713290"/>
            <a:ext cx="687600" cy="687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www.persberichtonline.nl/wp-content/uploads/logo-rood3.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812386" y="5790227"/>
            <a:ext cx="1800200" cy="53372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8" name="Picture 14" descr="Microsoft logo"/>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748500" y="5840829"/>
            <a:ext cx="2664296" cy="432522"/>
          </a:xfrm>
          <a:prstGeom prst="rect">
            <a:avLst/>
          </a:prstGeom>
          <a:noFill/>
          <a:extLst>
            <a:ext uri="{909E8E84-426E-40DD-AFC4-6F175D3DCCD1}">
              <a14:hiddenFill xmlns="" xmlns:a14="http://schemas.microsoft.com/office/drawing/2010/main">
                <a:solidFill>
                  <a:srgbClr val="FFFFFF"/>
                </a:solidFill>
              </a14:hiddenFill>
            </a:ext>
          </a:extLst>
        </p:spPr>
      </p:pic>
      <p:pic>
        <p:nvPicPr>
          <p:cNvPr id="1040" name="Picture 16" descr="File:KeizersgrachtReguliersgrachtAmsterdam.jp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139952" y="1412776"/>
            <a:ext cx="4392623" cy="292658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08409261"/>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Final message</a:t>
            </a:r>
            <a:endParaRPr lang="en-CA" dirty="0"/>
          </a:p>
        </p:txBody>
      </p:sp>
      <p:sp>
        <p:nvSpPr>
          <p:cNvPr id="5" name="Content Placeholder 4"/>
          <p:cNvSpPr>
            <a:spLocks noGrp="1"/>
          </p:cNvSpPr>
          <p:nvPr>
            <p:ph idx="1"/>
          </p:nvPr>
        </p:nvSpPr>
        <p:spPr/>
        <p:txBody>
          <a:bodyPr/>
          <a:lstStyle/>
          <a:p>
            <a:r>
              <a:rPr lang="en-US" dirty="0" smtClean="0"/>
              <a:t>FHIR</a:t>
            </a:r>
          </a:p>
          <a:p>
            <a:pPr lvl="1"/>
            <a:r>
              <a:rPr lang="en-US" dirty="0" smtClean="0"/>
              <a:t>is easier and cheaper</a:t>
            </a:r>
          </a:p>
          <a:p>
            <a:pPr lvl="1"/>
            <a:r>
              <a:rPr lang="en-US" dirty="0" smtClean="0"/>
              <a:t>is being implemented now</a:t>
            </a:r>
          </a:p>
          <a:p>
            <a:pPr lvl="1"/>
            <a:r>
              <a:rPr lang="en-US" dirty="0" smtClean="0"/>
              <a:t>is likely to significantly impact Health IT</a:t>
            </a:r>
          </a:p>
          <a:p>
            <a:pPr marL="0" indent="0">
              <a:buNone/>
            </a:pPr>
            <a:endParaRPr lang="en-US" smtClean="0"/>
          </a:p>
          <a:p>
            <a:r>
              <a:rPr lang="en-US" smtClean="0"/>
              <a:t>Decide how you </a:t>
            </a:r>
            <a:r>
              <a:rPr lang="en-US" dirty="0" smtClean="0"/>
              <a:t>want it to </a:t>
            </a:r>
            <a:r>
              <a:rPr lang="en-US" smtClean="0"/>
              <a:t>impact </a:t>
            </a:r>
            <a:r>
              <a:rPr lang="en-US" b="1" smtClean="0"/>
              <a:t>your </a:t>
            </a:r>
            <a:r>
              <a:rPr lang="en-US" smtClean="0"/>
              <a:t>organization</a:t>
            </a:r>
            <a:endParaRPr lang="en-US" dirty="0"/>
          </a:p>
        </p:txBody>
      </p:sp>
      <p:sp>
        <p:nvSpPr>
          <p:cNvPr id="2" name="Slide Number Placeholder 1"/>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 xmlns:p14="http://schemas.microsoft.com/office/powerpoint/2010/main" val="38585464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a:t>
            </a:r>
            <a:endParaRPr lang="en-AU" dirty="0"/>
          </a:p>
        </p:txBody>
      </p:sp>
      <p:sp>
        <p:nvSpPr>
          <p:cNvPr id="3" name="Content Placeholder 2"/>
          <p:cNvSpPr>
            <a:spLocks noGrp="1"/>
          </p:cNvSpPr>
          <p:nvPr>
            <p:ph idx="1"/>
          </p:nvPr>
        </p:nvSpPr>
        <p:spPr/>
        <p:txBody>
          <a:bodyPr/>
          <a:lstStyle/>
          <a:p>
            <a:pPr>
              <a:buNone/>
            </a:pPr>
            <a:r>
              <a:rPr lang="en-AU" sz="2800" dirty="0" smtClean="0">
                <a:hlinkClick r:id="rId2"/>
              </a:rPr>
              <a:t>http://hl7.org/fhir</a:t>
            </a:r>
            <a:r>
              <a:rPr lang="en-AU" sz="2800" dirty="0" smtClean="0"/>
              <a:t>	    	</a:t>
            </a:r>
            <a:r>
              <a:rPr lang="en-AU" sz="2800" dirty="0" smtClean="0">
                <a:hlinkClick r:id="rId3"/>
              </a:rPr>
              <a:t>lmckenzie@gevityinc.com</a:t>
            </a:r>
            <a:endParaRPr lang="en-AU" sz="280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pic>
        <p:nvPicPr>
          <p:cNvPr id="7" name="Picture 6"/>
          <p:cNvPicPr>
            <a:picLocks noChangeAspect="1"/>
          </p:cNvPicPr>
          <p:nvPr/>
        </p:nvPicPr>
        <p:blipFill rotWithShape="1">
          <a:blip r:embed="rId4" cstate="print">
            <a:extLst>
              <a:ext uri="{28A0092B-C50C-407E-A947-70E740481C1C}">
                <a14:useLocalDpi xmlns=""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447936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a:t>
            </a:r>
            <a:endParaRPr lang="en-CA" dirty="0"/>
          </a:p>
        </p:txBody>
      </p:sp>
      <p:sp>
        <p:nvSpPr>
          <p:cNvPr id="3" name="Content Placeholder 2"/>
          <p:cNvSpPr>
            <a:spLocks noGrp="1"/>
          </p:cNvSpPr>
          <p:nvPr>
            <p:ph idx="1"/>
          </p:nvPr>
        </p:nvSpPr>
        <p:spPr/>
        <p:txBody>
          <a:bodyPr/>
          <a:lstStyle/>
          <a:p>
            <a:r>
              <a:rPr lang="en-US" dirty="0" smtClean="0"/>
              <a:t>Has been a need to share healthcare information electronically for a long time</a:t>
            </a:r>
          </a:p>
          <a:p>
            <a:pPr lvl="1"/>
            <a:r>
              <a:rPr lang="en-US" dirty="0" smtClean="0"/>
              <a:t>HL7 v2 is nearly 30 years old</a:t>
            </a:r>
          </a:p>
          <a:p>
            <a:r>
              <a:rPr lang="en-US" dirty="0" smtClean="0"/>
              <a:t>Increasing pressure to broaden scope of sharing</a:t>
            </a:r>
          </a:p>
          <a:p>
            <a:pPr lvl="1"/>
            <a:r>
              <a:rPr lang="en-US" dirty="0" smtClean="0"/>
              <a:t>Across organizations, disciplines, even borders</a:t>
            </a:r>
          </a:p>
          <a:p>
            <a:pPr lvl="1"/>
            <a:r>
              <a:rPr lang="en-US" dirty="0" smtClean="0"/>
              <a:t>Mobile &amp; cloud-based applications</a:t>
            </a:r>
          </a:p>
          <a:p>
            <a:pPr lvl="1"/>
            <a:r>
              <a:rPr lang="en-US" dirty="0" smtClean="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 xmlns:p14="http://schemas.microsoft.com/office/powerpoint/2010/main" val="119728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9846</TotalTime>
  <Words>4060</Words>
  <Application>Microsoft Office PowerPoint</Application>
  <PresentationFormat>On-screen Show (4:3)</PresentationFormat>
  <Paragraphs>802</Paragraphs>
  <Slides>84</Slides>
  <Notes>36</Notes>
  <HiddenSlides>7</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Refined</vt:lpstr>
      <vt:lpstr>FHIR for Executives</vt:lpstr>
      <vt:lpstr>This presentation</vt:lpstr>
      <vt:lpstr>Who am I?</vt:lpstr>
      <vt:lpstr>Who are you?</vt:lpstr>
      <vt:lpstr>Tutorial Objectives</vt:lpstr>
      <vt:lpstr>WHY FHIR?</vt:lpstr>
      <vt:lpstr>http://xkcd.com/927</vt:lpstr>
      <vt:lpstr>Existing standards and bodies</vt:lpstr>
      <vt:lpstr>The Need</vt:lpstr>
      <vt:lpstr>What we have – v2</vt:lpstr>
      <vt:lpstr>What we have – v3</vt:lpstr>
      <vt:lpstr>What we have - CDA</vt:lpstr>
      <vt:lpstr>So I should drop everything and use FHIR?</vt:lpstr>
      <vt:lpstr>Problems we face</vt:lpstr>
      <vt:lpstr>Complexity Model</vt:lpstr>
      <vt:lpstr>Three Laws of Interoperability</vt:lpstr>
      <vt:lpstr>Platform for Interoperability</vt:lpstr>
      <vt:lpstr>What is FHIR?</vt:lpstr>
      <vt:lpstr>The acronym</vt:lpstr>
      <vt:lpstr>Genesis of FHIR</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Architectures</vt:lpstr>
      <vt:lpstr>FHIR &amp; Cost of Integration</vt:lpstr>
      <vt:lpstr>Future impact of FHIR</vt:lpstr>
      <vt:lpstr>FHIR Resources</vt:lpstr>
      <vt:lpstr>FHIR solutions</vt:lpstr>
      <vt:lpstr>Resources</vt:lpstr>
      <vt:lpstr>FHIR Resource URLs</vt:lpstr>
      <vt:lpstr>What’s a Resource?</vt:lpstr>
      <vt:lpstr>DSTU Resource List</vt:lpstr>
      <vt:lpstr>Slide 40</vt:lpstr>
      <vt:lpstr>Resource Definitions</vt:lpstr>
      <vt:lpstr>Resource Definitions</vt:lpstr>
      <vt:lpstr>Resource Definitions</vt:lpstr>
      <vt:lpstr>Resource Definitions</vt:lpstr>
      <vt:lpstr>Why resources?</vt:lpstr>
      <vt:lpstr>What’s in a resource definition?</vt:lpstr>
      <vt:lpstr>(FHIR home)</vt:lpstr>
      <vt:lpstr>How does FHIR compare?</vt:lpstr>
      <vt:lpstr>V2 and FHIR</vt:lpstr>
      <vt:lpstr>V3 and FHIR</vt:lpstr>
      <vt:lpstr>FHIR and CDA</vt:lpstr>
      <vt:lpstr>FHIR and Services</vt:lpstr>
      <vt:lpstr>So why use anything else?</vt:lpstr>
      <vt:lpstr>FHIR as a replacement</vt:lpstr>
      <vt:lpstr>Status of FHIR</vt:lpstr>
      <vt:lpstr>FHIR Timeline (planned)</vt:lpstr>
      <vt:lpstr>DSTU 2</vt:lpstr>
      <vt:lpstr>What does DSTU mean?</vt:lpstr>
      <vt:lpstr>Normative FHIR</vt:lpstr>
      <vt:lpstr>Using FHIR</vt:lpstr>
      <vt:lpstr>Where can FHIR be used?</vt:lpstr>
      <vt:lpstr>Implementation during DSTU</vt:lpstr>
      <vt:lpstr>Who’s working with FHIR?</vt:lpstr>
      <vt:lpstr>FHIR &amp; other SDOs</vt:lpstr>
      <vt:lpstr>FHIR &amp; the ONC</vt:lpstr>
      <vt:lpstr>FHIR &amp; CDA</vt:lpstr>
      <vt:lpstr>HSPC</vt:lpstr>
      <vt:lpstr>Case study 1</vt:lpstr>
      <vt:lpstr>Case Study 2</vt:lpstr>
      <vt:lpstr>Case Study 3</vt:lpstr>
      <vt:lpstr>Case Study 4</vt:lpstr>
      <vt:lpstr>Case Study 5</vt:lpstr>
      <vt:lpstr>Case study 6</vt:lpstr>
      <vt:lpstr>Case Study 7</vt:lpstr>
      <vt:lpstr>Case Study 8</vt:lpstr>
      <vt:lpstr>Case study takeaways</vt:lpstr>
      <vt:lpstr>FHIR Risks</vt:lpstr>
      <vt:lpstr>Risks with FHIR</vt:lpstr>
      <vt:lpstr>Next Steps</vt:lpstr>
      <vt:lpstr>Next Steps</vt:lpstr>
      <vt:lpstr>Education opportunities</vt:lpstr>
      <vt:lpstr>International HL7 FHIR Developer Days November 18-20, 2015 in Amsterdam</vt:lpstr>
      <vt:lpstr>Final message</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288</cp:revision>
  <dcterms:created xsi:type="dcterms:W3CDTF">2012-12-03T20:41:34Z</dcterms:created>
  <dcterms:modified xsi:type="dcterms:W3CDTF">2015-03-16T17:12:55Z</dcterms:modified>
</cp:coreProperties>
</file>